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1" r:id="rId4"/>
  </p:sldMasterIdLst>
  <p:notesMasterIdLst>
    <p:notesMasterId r:id="rId38"/>
  </p:notesMasterIdLst>
  <p:sldIdLst>
    <p:sldId id="256" r:id="rId5"/>
    <p:sldId id="258" r:id="rId6"/>
    <p:sldId id="313" r:id="rId7"/>
    <p:sldId id="270" r:id="rId8"/>
    <p:sldId id="3319" r:id="rId9"/>
    <p:sldId id="3312" r:id="rId10"/>
    <p:sldId id="314" r:id="rId11"/>
    <p:sldId id="320" r:id="rId12"/>
    <p:sldId id="3335" r:id="rId13"/>
    <p:sldId id="319" r:id="rId14"/>
    <p:sldId id="321" r:id="rId15"/>
    <p:sldId id="3314" r:id="rId16"/>
    <p:sldId id="315" r:id="rId17"/>
    <p:sldId id="3320" r:id="rId18"/>
    <p:sldId id="3321" r:id="rId19"/>
    <p:sldId id="3325" r:id="rId20"/>
    <p:sldId id="3324" r:id="rId21"/>
    <p:sldId id="3330" r:id="rId22"/>
    <p:sldId id="3331" r:id="rId23"/>
    <p:sldId id="3326" r:id="rId24"/>
    <p:sldId id="3329" r:id="rId25"/>
    <p:sldId id="3333" r:id="rId26"/>
    <p:sldId id="3334" r:id="rId27"/>
    <p:sldId id="3332" r:id="rId28"/>
    <p:sldId id="316" r:id="rId29"/>
    <p:sldId id="318" r:id="rId30"/>
    <p:sldId id="3317" r:id="rId31"/>
    <p:sldId id="3313" r:id="rId32"/>
    <p:sldId id="3316" r:id="rId33"/>
    <p:sldId id="317" r:id="rId34"/>
    <p:sldId id="3337" r:id="rId35"/>
    <p:sldId id="3338" r:id="rId36"/>
    <p:sldId id="271" r:id="rId37"/>
  </p:sldIdLst>
  <p:sldSz cx="9144000" cy="5143500" type="screen16x9"/>
  <p:notesSz cx="6858000" cy="9144000"/>
  <p:embeddedFontLst>
    <p:embeddedFont>
      <p:font typeface="Alata" panose="020B0604020202020204" charset="0"/>
      <p:regular r:id="rId39"/>
    </p:embeddedFont>
    <p:embeddedFont>
      <p:font typeface="Anaheim" panose="020B0604020202020204" charset="0"/>
      <p:regular r:id="rId40"/>
    </p:embeddedFont>
    <p:embeddedFont>
      <p:font typeface="Bebas Neue" panose="020F0502020204030204" pitchFamily="34" charset="0"/>
      <p:regular r:id="rId41"/>
    </p:embeddedFont>
    <p:embeddedFont>
      <p:font typeface="Lato Light" panose="020F0502020204030204" pitchFamily="34" charset="0"/>
      <p:regular r:id="rId42"/>
      <p:italic r:id="rId43"/>
    </p:embeddedFont>
    <p:embeddedFont>
      <p:font typeface="Lexend Deca Light" panose="020B0604020202020204" charset="0"/>
      <p:regular r:id="rId44"/>
      <p:bold r:id="rId45"/>
    </p:embeddedFont>
    <p:embeddedFont>
      <p:font typeface="Poppins" panose="020B0502040204020203" pitchFamily="2" charset="0"/>
      <p:regular r:id="rId46"/>
      <p:bold r:id="rId47"/>
      <p:italic r:id="rId48"/>
      <p:boldItalic r:id="rId4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CEEFF"/>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310B760-8867-B446-A78A-C6F1F279B3A1}" v="927" dt="2024-04-24T08:34:53.139"/>
    <p1510:client id="{2A881325-44B1-4945-A9B9-98EBE8A1DC30}" v="1281" dt="2024-04-24T09:49:12.502"/>
    <p1510:client id="{34170A9D-1E30-44C9-AF2B-76A9B5E8E27A}" v="2" dt="2024-04-24T14:27:54.529"/>
    <p1510:client id="{61F3FB63-9454-4831-ADE5-787B0B62006C}" v="1004" dt="2024-04-24T13:39:52.253"/>
    <p1510:client id="{8D4EB8A7-58A2-6C46-84D7-AB7BF56B6C0E}" v="1831" dt="2024-04-24T14:04:50.424"/>
    <p1510:client id="{A714A9FF-C882-AA4B-A61B-BF897B7E5E74}" v="1249" dt="2024-04-24T13:46:28.558"/>
  </p1510:revLst>
</p1510:revInfo>
</file>

<file path=ppt/tableStyles.xml><?xml version="1.0" encoding="utf-8"?>
<a:tblStyleLst xmlns:a="http://schemas.openxmlformats.org/drawingml/2006/main" def="{5A2E6C87-2853-447B-A096-C34267532427}">
  <a:tblStyle styleId="{5A2E6C87-2853-447B-A096-C34267532427}"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957EDCE7-6160-4D22-9231-9692D4B15A54}"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50"/>
  </p:normalViewPr>
  <p:slideViewPr>
    <p:cSldViewPr snapToGrid="0">
      <p:cViewPr>
        <p:scale>
          <a:sx n="114" d="100"/>
          <a:sy n="114" d="100"/>
        </p:scale>
        <p:origin x="399" y="6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font" Target="fonts/font1.fntdata"/><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font" Target="fonts/font4.fntdata"/><Relationship Id="rId47" Type="http://schemas.openxmlformats.org/officeDocument/2006/relationships/font" Target="fonts/font9.fntdata"/><Relationship Id="rId50"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font" Target="fonts/font2.fntdata"/><Relationship Id="rId45" Type="http://schemas.openxmlformats.org/officeDocument/2006/relationships/font" Target="fonts/font7.fntdata"/><Relationship Id="rId53" Type="http://schemas.openxmlformats.org/officeDocument/2006/relationships/tableStyles" Target="tableStyles.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font" Target="fonts/font6.fntdata"/><Relationship Id="rId52"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font" Target="fonts/font5.fntdata"/><Relationship Id="rId48" Type="http://schemas.openxmlformats.org/officeDocument/2006/relationships/font" Target="fonts/font10.fntdata"/><Relationship Id="rId8" Type="http://schemas.openxmlformats.org/officeDocument/2006/relationships/slide" Target="slides/slide4.xml"/><Relationship Id="rId51"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notesMaster" Target="notesMasters/notesMaster1.xml"/><Relationship Id="rId46" Type="http://schemas.openxmlformats.org/officeDocument/2006/relationships/font" Target="fonts/font8.fntdata"/><Relationship Id="rId20" Type="http://schemas.openxmlformats.org/officeDocument/2006/relationships/slide" Target="slides/slide16.xml"/><Relationship Id="rId41" Type="http://schemas.openxmlformats.org/officeDocument/2006/relationships/font" Target="fonts/font3.fntdata"/><Relationship Id="rId54"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font" Target="fonts/font1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e122c60b65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g1e122c60b65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6441668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2017216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5938722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0143162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1774676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6687234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0817450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188276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511196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252308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22d9761671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 name="Google Shape;250;g22d9761671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Google Shape;452;g54dda1946d_4_27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 name="Google Shape;453;g54dda1946d_4_27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95274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g54dda1946d_6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2" name="Google Shape;442;g54dda1946d_6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464029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289538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9756334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5197537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2138136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a:spLocks noGrp="1"/>
          </p:cNvSpPr>
          <p:nvPr>
            <p:ph type="pic" idx="2"/>
          </p:nvPr>
        </p:nvSpPr>
        <p:spPr>
          <a:xfrm>
            <a:off x="-50" y="100"/>
            <a:ext cx="9144000" cy="5143500"/>
          </a:xfrm>
          <a:prstGeom prst="rect">
            <a:avLst/>
          </a:prstGeom>
          <a:noFill/>
          <a:ln>
            <a:noFill/>
          </a:ln>
        </p:spPr>
      </p:sp>
      <p:sp>
        <p:nvSpPr>
          <p:cNvPr id="10" name="Google Shape;10;p2"/>
          <p:cNvSpPr txBox="1">
            <a:spLocks noGrp="1"/>
          </p:cNvSpPr>
          <p:nvPr>
            <p:ph type="ctrTitle"/>
          </p:nvPr>
        </p:nvSpPr>
        <p:spPr>
          <a:xfrm>
            <a:off x="713225" y="2061775"/>
            <a:ext cx="4879500" cy="1920600"/>
          </a:xfrm>
          <a:prstGeom prst="rect">
            <a:avLst/>
          </a:prstGeom>
          <a:noFill/>
        </p:spPr>
        <p:txBody>
          <a:bodyPr spcFirstLastPara="1" wrap="square" lIns="91425" tIns="91425" rIns="91425" bIns="91425" anchor="b" anchorCtr="0">
            <a:noAutofit/>
          </a:bodyPr>
          <a:lstStyle>
            <a:lvl1pPr lvl="0">
              <a:spcBef>
                <a:spcPts val="0"/>
              </a:spcBef>
              <a:spcAft>
                <a:spcPts val="0"/>
              </a:spcAft>
              <a:buClr>
                <a:srgbClr val="191919"/>
              </a:buClr>
              <a:buSzPts val="5200"/>
              <a:buNone/>
              <a:defRPr sz="55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1" name="Google Shape;11;p2"/>
          <p:cNvSpPr txBox="1">
            <a:spLocks noGrp="1"/>
          </p:cNvSpPr>
          <p:nvPr>
            <p:ph type="subTitle" idx="1"/>
          </p:nvPr>
        </p:nvSpPr>
        <p:spPr>
          <a:xfrm>
            <a:off x="713225" y="3982375"/>
            <a:ext cx="4879500" cy="4758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400"/>
              <a:buNone/>
              <a:defRPr sz="16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Default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8429076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2"/>
        <p:cNvGrpSpPr/>
        <p:nvPr/>
      </p:nvGrpSpPr>
      <p:grpSpPr>
        <a:xfrm>
          <a:off x="0" y="0"/>
          <a:ext cx="0" cy="0"/>
          <a:chOff x="0" y="0"/>
          <a:chExt cx="0" cy="0"/>
        </a:xfrm>
      </p:grpSpPr>
      <p:sp>
        <p:nvSpPr>
          <p:cNvPr id="13" name="Google Shape;13;p3"/>
          <p:cNvSpPr txBox="1">
            <a:spLocks noGrp="1"/>
          </p:cNvSpPr>
          <p:nvPr>
            <p:ph type="title"/>
          </p:nvPr>
        </p:nvSpPr>
        <p:spPr>
          <a:xfrm>
            <a:off x="4048675" y="2574200"/>
            <a:ext cx="4382100" cy="1654800"/>
          </a:xfrm>
          <a:prstGeom prst="rect">
            <a:avLst/>
          </a:prstGeom>
        </p:spPr>
        <p:txBody>
          <a:bodyPr spcFirstLastPara="1" wrap="square" lIns="91425" tIns="91425" rIns="91425" bIns="91425" anchor="b" anchorCtr="0">
            <a:noAutofit/>
          </a:bodyPr>
          <a:lstStyle>
            <a:lvl1pPr lvl="0" algn="ctr">
              <a:spcBef>
                <a:spcPts val="0"/>
              </a:spcBef>
              <a:spcAft>
                <a:spcPts val="0"/>
              </a:spcAft>
              <a:buSzPts val="3600"/>
              <a:buNone/>
              <a:defRPr sz="54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4" name="Google Shape;14;p3"/>
          <p:cNvSpPr txBox="1">
            <a:spLocks noGrp="1"/>
          </p:cNvSpPr>
          <p:nvPr>
            <p:ph type="title" idx="2" hasCustomPrompt="1"/>
          </p:nvPr>
        </p:nvSpPr>
        <p:spPr>
          <a:xfrm>
            <a:off x="5568025" y="1326225"/>
            <a:ext cx="1343400" cy="10341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6300">
                <a:solidFill>
                  <a:schemeClr val="dk2"/>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5" name="Google Shape;15;p3"/>
          <p:cNvSpPr txBox="1">
            <a:spLocks noGrp="1"/>
          </p:cNvSpPr>
          <p:nvPr>
            <p:ph type="subTitle" idx="1"/>
          </p:nvPr>
        </p:nvSpPr>
        <p:spPr>
          <a:xfrm>
            <a:off x="4048675" y="4229000"/>
            <a:ext cx="4382100" cy="375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6" name="Google Shape;16;p3"/>
          <p:cNvSpPr>
            <a:spLocks noGrp="1"/>
          </p:cNvSpPr>
          <p:nvPr>
            <p:ph type="pic" idx="3"/>
          </p:nvPr>
        </p:nvSpPr>
        <p:spPr>
          <a:xfrm>
            <a:off x="0" y="0"/>
            <a:ext cx="3307800" cy="5143500"/>
          </a:xfrm>
          <a:prstGeom prst="rect">
            <a:avLst/>
          </a:prstGeom>
          <a:noFill/>
          <a:ln>
            <a:no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8"/>
        <p:cNvGrpSpPr/>
        <p:nvPr/>
      </p:nvGrpSpPr>
      <p:grpSpPr>
        <a:xfrm>
          <a:off x="0" y="0"/>
          <a:ext cx="0" cy="0"/>
          <a:chOff x="0" y="0"/>
          <a:chExt cx="0" cy="0"/>
        </a:xfrm>
      </p:grpSpPr>
      <p:sp>
        <p:nvSpPr>
          <p:cNvPr id="29" name="Google Shape;29;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pic>
        <p:nvPicPr>
          <p:cNvPr id="30" name="Google Shape;30;p6"/>
          <p:cNvPicPr preferRelativeResize="0"/>
          <p:nvPr/>
        </p:nvPicPr>
        <p:blipFill>
          <a:blip r:embed="rId2">
            <a:alphaModFix/>
          </a:blip>
          <a:stretch>
            <a:fillRect/>
          </a:stretch>
        </p:blipFill>
        <p:spPr>
          <a:xfrm rot="10800000">
            <a:off x="8656950" y="4338750"/>
            <a:ext cx="265251" cy="265251"/>
          </a:xfrm>
          <a:prstGeom prst="rect">
            <a:avLst/>
          </a:prstGeom>
          <a:noFill/>
          <a:ln>
            <a:noFill/>
          </a:ln>
        </p:spPr>
      </p:pic>
      <p:cxnSp>
        <p:nvCxnSpPr>
          <p:cNvPr id="31" name="Google Shape;31;p6"/>
          <p:cNvCxnSpPr>
            <a:endCxn id="30" idx="2"/>
          </p:cNvCxnSpPr>
          <p:nvPr/>
        </p:nvCxnSpPr>
        <p:spPr>
          <a:xfrm>
            <a:off x="8789575" y="-150"/>
            <a:ext cx="0" cy="433890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6"/>
        <p:cNvGrpSpPr/>
        <p:nvPr/>
      </p:nvGrpSpPr>
      <p:grpSpPr>
        <a:xfrm>
          <a:off x="0" y="0"/>
          <a:ext cx="0" cy="0"/>
          <a:chOff x="0" y="0"/>
          <a:chExt cx="0" cy="0"/>
        </a:xfrm>
      </p:grpSpPr>
      <p:sp>
        <p:nvSpPr>
          <p:cNvPr id="47" name="Google Shape;47;p11"/>
          <p:cNvSpPr txBox="1">
            <a:spLocks noGrp="1"/>
          </p:cNvSpPr>
          <p:nvPr>
            <p:ph type="title" hasCustomPrompt="1"/>
          </p:nvPr>
        </p:nvSpPr>
        <p:spPr>
          <a:xfrm>
            <a:off x="1649550" y="2210775"/>
            <a:ext cx="5844900" cy="16995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96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48" name="Google Shape;48;p11"/>
          <p:cNvSpPr txBox="1">
            <a:spLocks noGrp="1"/>
          </p:cNvSpPr>
          <p:nvPr>
            <p:ph type="subTitle" idx="1"/>
          </p:nvPr>
        </p:nvSpPr>
        <p:spPr>
          <a:xfrm>
            <a:off x="1649550" y="4106900"/>
            <a:ext cx="5844900" cy="497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800"/>
            </a:lvl1pPr>
            <a:lvl2pPr lvl="1" algn="ctr" rtl="0">
              <a:lnSpc>
                <a:spcPct val="100000"/>
              </a:lnSpc>
              <a:spcBef>
                <a:spcPts val="0"/>
              </a:spcBef>
              <a:spcAft>
                <a:spcPts val="0"/>
              </a:spcAft>
              <a:buSzPts val="1600"/>
              <a:buNone/>
              <a:defRPr sz="1600"/>
            </a:lvl2pPr>
            <a:lvl3pPr lvl="2" algn="ctr" rtl="0">
              <a:lnSpc>
                <a:spcPct val="100000"/>
              </a:lnSpc>
              <a:spcBef>
                <a:spcPts val="1600"/>
              </a:spcBef>
              <a:spcAft>
                <a:spcPts val="0"/>
              </a:spcAft>
              <a:buSzPts val="1600"/>
              <a:buNone/>
              <a:defRPr sz="1600"/>
            </a:lvl3pPr>
            <a:lvl4pPr lvl="3" algn="ctr" rtl="0">
              <a:lnSpc>
                <a:spcPct val="100000"/>
              </a:lnSpc>
              <a:spcBef>
                <a:spcPts val="1600"/>
              </a:spcBef>
              <a:spcAft>
                <a:spcPts val="0"/>
              </a:spcAft>
              <a:buSzPts val="1600"/>
              <a:buNone/>
              <a:defRPr sz="1600"/>
            </a:lvl4pPr>
            <a:lvl5pPr lvl="4" algn="ctr" rtl="0">
              <a:lnSpc>
                <a:spcPct val="100000"/>
              </a:lnSpc>
              <a:spcBef>
                <a:spcPts val="1600"/>
              </a:spcBef>
              <a:spcAft>
                <a:spcPts val="0"/>
              </a:spcAft>
              <a:buSzPts val="1600"/>
              <a:buNone/>
              <a:defRPr sz="1600"/>
            </a:lvl5pPr>
            <a:lvl6pPr lvl="5" algn="ctr" rtl="0">
              <a:lnSpc>
                <a:spcPct val="100000"/>
              </a:lnSpc>
              <a:spcBef>
                <a:spcPts val="1600"/>
              </a:spcBef>
              <a:spcAft>
                <a:spcPts val="0"/>
              </a:spcAft>
              <a:buSzPts val="1600"/>
              <a:buNone/>
              <a:defRPr sz="1600"/>
            </a:lvl6pPr>
            <a:lvl7pPr lvl="6" algn="ctr" rtl="0">
              <a:lnSpc>
                <a:spcPct val="100000"/>
              </a:lnSpc>
              <a:spcBef>
                <a:spcPts val="1600"/>
              </a:spcBef>
              <a:spcAft>
                <a:spcPts val="0"/>
              </a:spcAft>
              <a:buSzPts val="1600"/>
              <a:buNone/>
              <a:defRPr sz="1600"/>
            </a:lvl7pPr>
            <a:lvl8pPr lvl="7" algn="ctr" rtl="0">
              <a:lnSpc>
                <a:spcPct val="100000"/>
              </a:lnSpc>
              <a:spcBef>
                <a:spcPts val="1600"/>
              </a:spcBef>
              <a:spcAft>
                <a:spcPts val="0"/>
              </a:spcAft>
              <a:buSzPts val="1600"/>
              <a:buNone/>
              <a:defRPr sz="1600"/>
            </a:lvl8pPr>
            <a:lvl9pPr lvl="8" algn="ctr" rtl="0">
              <a:lnSpc>
                <a:spcPct val="100000"/>
              </a:lnSpc>
              <a:spcBef>
                <a:spcPts val="1600"/>
              </a:spcBef>
              <a:spcAft>
                <a:spcPts val="1600"/>
              </a:spcAft>
              <a:buSzPts val="1600"/>
              <a:buNone/>
              <a:defRPr sz="16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6"/>
        </a:solidFill>
        <a:effectLst/>
      </p:bgPr>
    </p:bg>
    <p:spTree>
      <p:nvGrpSpPr>
        <p:cNvPr id="1" name="Shape 49"/>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52" name="Google Shape;52;p13"/>
          <p:cNvSpPr txBox="1">
            <a:spLocks noGrp="1"/>
          </p:cNvSpPr>
          <p:nvPr>
            <p:ph type="subTitle" idx="1"/>
          </p:nvPr>
        </p:nvSpPr>
        <p:spPr>
          <a:xfrm>
            <a:off x="720000" y="2266634"/>
            <a:ext cx="2345100" cy="561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53" name="Google Shape;53;p13"/>
          <p:cNvSpPr txBox="1">
            <a:spLocks noGrp="1"/>
          </p:cNvSpPr>
          <p:nvPr>
            <p:ph type="subTitle" idx="2"/>
          </p:nvPr>
        </p:nvSpPr>
        <p:spPr>
          <a:xfrm>
            <a:off x="720000" y="4042407"/>
            <a:ext cx="2345100" cy="561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54" name="Google Shape;54;p13"/>
          <p:cNvSpPr txBox="1">
            <a:spLocks noGrp="1"/>
          </p:cNvSpPr>
          <p:nvPr>
            <p:ph type="subTitle" idx="3"/>
          </p:nvPr>
        </p:nvSpPr>
        <p:spPr>
          <a:xfrm>
            <a:off x="3152504" y="4042378"/>
            <a:ext cx="2345100" cy="561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55" name="Google Shape;55;p13"/>
          <p:cNvSpPr txBox="1">
            <a:spLocks noGrp="1"/>
          </p:cNvSpPr>
          <p:nvPr>
            <p:ph type="subTitle" idx="4"/>
          </p:nvPr>
        </p:nvSpPr>
        <p:spPr>
          <a:xfrm>
            <a:off x="3152504" y="2294299"/>
            <a:ext cx="2345100" cy="561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56" name="Google Shape;56;p13"/>
          <p:cNvSpPr txBox="1">
            <a:spLocks noGrp="1"/>
          </p:cNvSpPr>
          <p:nvPr>
            <p:ph type="title" idx="5" hasCustomPrompt="1"/>
          </p:nvPr>
        </p:nvSpPr>
        <p:spPr>
          <a:xfrm>
            <a:off x="720000" y="1342754"/>
            <a:ext cx="701400" cy="5532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7" name="Google Shape;57;p13"/>
          <p:cNvSpPr txBox="1">
            <a:spLocks noGrp="1"/>
          </p:cNvSpPr>
          <p:nvPr>
            <p:ph type="title" idx="6" hasCustomPrompt="1"/>
          </p:nvPr>
        </p:nvSpPr>
        <p:spPr>
          <a:xfrm>
            <a:off x="3152504" y="3051447"/>
            <a:ext cx="701400" cy="561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8" name="Google Shape;58;p13"/>
          <p:cNvSpPr txBox="1">
            <a:spLocks noGrp="1"/>
          </p:cNvSpPr>
          <p:nvPr>
            <p:ph type="title" idx="7" hasCustomPrompt="1"/>
          </p:nvPr>
        </p:nvSpPr>
        <p:spPr>
          <a:xfrm>
            <a:off x="720000" y="3051475"/>
            <a:ext cx="701400" cy="561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9" name="Google Shape;59;p13"/>
          <p:cNvSpPr txBox="1">
            <a:spLocks noGrp="1"/>
          </p:cNvSpPr>
          <p:nvPr>
            <p:ph type="title" idx="8" hasCustomPrompt="1"/>
          </p:nvPr>
        </p:nvSpPr>
        <p:spPr>
          <a:xfrm>
            <a:off x="3152504" y="1342746"/>
            <a:ext cx="701400" cy="5532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0" name="Google Shape;60;p13"/>
          <p:cNvSpPr txBox="1">
            <a:spLocks noGrp="1"/>
          </p:cNvSpPr>
          <p:nvPr>
            <p:ph type="subTitle" idx="9"/>
          </p:nvPr>
        </p:nvSpPr>
        <p:spPr>
          <a:xfrm>
            <a:off x="720000" y="1952768"/>
            <a:ext cx="2345100" cy="394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200">
                <a:solidFill>
                  <a:schemeClr val="dk1"/>
                </a:solidFill>
                <a:latin typeface="Alata"/>
                <a:ea typeface="Alata"/>
                <a:cs typeface="Alata"/>
                <a:sym typeface="Alata"/>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61" name="Google Shape;61;p13"/>
          <p:cNvSpPr txBox="1">
            <a:spLocks noGrp="1"/>
          </p:cNvSpPr>
          <p:nvPr>
            <p:ph type="subTitle" idx="13"/>
          </p:nvPr>
        </p:nvSpPr>
        <p:spPr>
          <a:xfrm>
            <a:off x="720000" y="3724067"/>
            <a:ext cx="2345100" cy="394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200">
                <a:solidFill>
                  <a:schemeClr val="dk1"/>
                </a:solidFill>
                <a:latin typeface="Alata"/>
                <a:ea typeface="Alata"/>
                <a:cs typeface="Alata"/>
                <a:sym typeface="Alata"/>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62" name="Google Shape;62;p13"/>
          <p:cNvSpPr txBox="1">
            <a:spLocks noGrp="1"/>
          </p:cNvSpPr>
          <p:nvPr>
            <p:ph type="subTitle" idx="14"/>
          </p:nvPr>
        </p:nvSpPr>
        <p:spPr>
          <a:xfrm>
            <a:off x="3152504" y="3724117"/>
            <a:ext cx="2345100" cy="394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200">
                <a:solidFill>
                  <a:schemeClr val="dk1"/>
                </a:solidFill>
                <a:latin typeface="Alata"/>
                <a:ea typeface="Alata"/>
                <a:cs typeface="Alata"/>
                <a:sym typeface="Alata"/>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63" name="Google Shape;63;p13"/>
          <p:cNvSpPr txBox="1">
            <a:spLocks noGrp="1"/>
          </p:cNvSpPr>
          <p:nvPr>
            <p:ph type="subTitle" idx="15"/>
          </p:nvPr>
        </p:nvSpPr>
        <p:spPr>
          <a:xfrm>
            <a:off x="3152504" y="1976030"/>
            <a:ext cx="2345100" cy="394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200">
                <a:solidFill>
                  <a:schemeClr val="dk1"/>
                </a:solidFill>
                <a:latin typeface="Alata"/>
                <a:ea typeface="Alata"/>
                <a:cs typeface="Alata"/>
                <a:sym typeface="Alata"/>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64" name="Google Shape;64;p13"/>
          <p:cNvSpPr>
            <a:spLocks noGrp="1"/>
          </p:cNvSpPr>
          <p:nvPr>
            <p:ph type="pic" idx="16"/>
          </p:nvPr>
        </p:nvSpPr>
        <p:spPr>
          <a:xfrm>
            <a:off x="5971900" y="0"/>
            <a:ext cx="3172200" cy="5143500"/>
          </a:xfrm>
          <a:prstGeom prst="rect">
            <a:avLst/>
          </a:prstGeom>
          <a:noFill/>
          <a:ln>
            <a:noFill/>
          </a:ln>
        </p:spPr>
      </p:sp>
      <p:pic>
        <p:nvPicPr>
          <p:cNvPr id="65" name="Google Shape;65;p13"/>
          <p:cNvPicPr preferRelativeResize="0"/>
          <p:nvPr/>
        </p:nvPicPr>
        <p:blipFill>
          <a:blip r:embed="rId2">
            <a:alphaModFix/>
          </a:blip>
          <a:stretch>
            <a:fillRect/>
          </a:stretch>
        </p:blipFill>
        <p:spPr>
          <a:xfrm>
            <a:off x="236775" y="539500"/>
            <a:ext cx="265251" cy="265251"/>
          </a:xfrm>
          <a:prstGeom prst="rect">
            <a:avLst/>
          </a:prstGeom>
          <a:noFill/>
          <a:ln>
            <a:noFill/>
          </a:ln>
        </p:spPr>
      </p:pic>
      <p:cxnSp>
        <p:nvCxnSpPr>
          <p:cNvPr id="66" name="Google Shape;66;p13"/>
          <p:cNvCxnSpPr>
            <a:stCxn id="65" idx="2"/>
          </p:cNvCxnSpPr>
          <p:nvPr/>
        </p:nvCxnSpPr>
        <p:spPr>
          <a:xfrm>
            <a:off x="369400" y="804751"/>
            <a:ext cx="0" cy="436200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ext">
  <p:cSld name="CUSTOM">
    <p:spTree>
      <p:nvGrpSpPr>
        <p:cNvPr id="1" name="Shape 70"/>
        <p:cNvGrpSpPr/>
        <p:nvPr/>
      </p:nvGrpSpPr>
      <p:grpSpPr>
        <a:xfrm>
          <a:off x="0" y="0"/>
          <a:ext cx="0" cy="0"/>
          <a:chOff x="0" y="0"/>
          <a:chExt cx="0" cy="0"/>
        </a:xfrm>
      </p:grpSpPr>
      <p:sp>
        <p:nvSpPr>
          <p:cNvPr id="71" name="Google Shape;71;p15"/>
          <p:cNvSpPr txBox="1">
            <a:spLocks noGrp="1"/>
          </p:cNvSpPr>
          <p:nvPr>
            <p:ph type="title"/>
          </p:nvPr>
        </p:nvSpPr>
        <p:spPr>
          <a:xfrm>
            <a:off x="720000" y="1491525"/>
            <a:ext cx="2947500" cy="2098800"/>
          </a:xfrm>
          <a:prstGeom prst="rect">
            <a:avLst/>
          </a:prstGeom>
        </p:spPr>
        <p:txBody>
          <a:bodyPr spcFirstLastPara="1" wrap="square" lIns="91425" tIns="91425" rIns="91425" bIns="91425" anchor="b" anchorCtr="0">
            <a:noAutofit/>
          </a:bodyPr>
          <a:lstStyle>
            <a:lvl1pPr lvl="0" rtl="0">
              <a:spcBef>
                <a:spcPts val="0"/>
              </a:spcBef>
              <a:spcAft>
                <a:spcPts val="0"/>
              </a:spcAft>
              <a:buSzPts val="3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72" name="Google Shape;72;p15"/>
          <p:cNvSpPr txBox="1">
            <a:spLocks noGrp="1"/>
          </p:cNvSpPr>
          <p:nvPr>
            <p:ph type="subTitle" idx="1"/>
          </p:nvPr>
        </p:nvSpPr>
        <p:spPr>
          <a:xfrm>
            <a:off x="720000" y="3590300"/>
            <a:ext cx="2947500" cy="1013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73" name="Google Shape;73;p15"/>
          <p:cNvSpPr>
            <a:spLocks noGrp="1"/>
          </p:cNvSpPr>
          <p:nvPr>
            <p:ph type="pic" idx="2"/>
          </p:nvPr>
        </p:nvSpPr>
        <p:spPr>
          <a:xfrm>
            <a:off x="4539871" y="0"/>
            <a:ext cx="4604100" cy="5143500"/>
          </a:xfrm>
          <a:prstGeom prst="rect">
            <a:avLst/>
          </a:prstGeom>
          <a:noFill/>
          <a:ln>
            <a:no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207"/>
        <p:cNvGrpSpPr/>
        <p:nvPr/>
      </p:nvGrpSpPr>
      <p:grpSpPr>
        <a:xfrm>
          <a:off x="0" y="0"/>
          <a:ext cx="0" cy="0"/>
          <a:chOff x="0" y="0"/>
          <a:chExt cx="0" cy="0"/>
        </a:xfrm>
      </p:grpSpPr>
      <p:pic>
        <p:nvPicPr>
          <p:cNvPr id="208" name="Google Shape;208;p31"/>
          <p:cNvPicPr preferRelativeResize="0"/>
          <p:nvPr/>
        </p:nvPicPr>
        <p:blipFill>
          <a:blip r:embed="rId2">
            <a:alphaModFix/>
          </a:blip>
          <a:stretch>
            <a:fillRect/>
          </a:stretch>
        </p:blipFill>
        <p:spPr>
          <a:xfrm>
            <a:off x="580600" y="539500"/>
            <a:ext cx="265251" cy="265251"/>
          </a:xfrm>
          <a:prstGeom prst="rect">
            <a:avLst/>
          </a:prstGeom>
          <a:noFill/>
          <a:ln>
            <a:noFill/>
          </a:ln>
        </p:spPr>
      </p:pic>
      <p:cxnSp>
        <p:nvCxnSpPr>
          <p:cNvPr id="209" name="Google Shape;209;p31"/>
          <p:cNvCxnSpPr>
            <a:stCxn id="208" idx="2"/>
            <a:endCxn id="210" idx="2"/>
          </p:cNvCxnSpPr>
          <p:nvPr/>
        </p:nvCxnSpPr>
        <p:spPr>
          <a:xfrm>
            <a:off x="713225" y="804751"/>
            <a:ext cx="0" cy="3534000"/>
          </a:xfrm>
          <a:prstGeom prst="straightConnector1">
            <a:avLst/>
          </a:prstGeom>
          <a:noFill/>
          <a:ln w="9525" cap="flat" cmpd="sng">
            <a:solidFill>
              <a:schemeClr val="dk1"/>
            </a:solidFill>
            <a:prstDash val="solid"/>
            <a:round/>
            <a:headEnd type="none" w="med" len="med"/>
            <a:tailEnd type="none" w="med" len="med"/>
          </a:ln>
        </p:spPr>
      </p:cxnSp>
      <p:pic>
        <p:nvPicPr>
          <p:cNvPr id="210" name="Google Shape;210;p31"/>
          <p:cNvPicPr preferRelativeResize="0"/>
          <p:nvPr/>
        </p:nvPicPr>
        <p:blipFill>
          <a:blip r:embed="rId2">
            <a:alphaModFix/>
          </a:blip>
          <a:stretch>
            <a:fillRect/>
          </a:stretch>
        </p:blipFill>
        <p:spPr>
          <a:xfrm rot="10800000">
            <a:off x="580600" y="4338750"/>
            <a:ext cx="265251" cy="265251"/>
          </a:xfrm>
          <a:prstGeom prst="rect">
            <a:avLst/>
          </a:prstGeom>
          <a:noFill/>
          <a:ln>
            <a:noFill/>
          </a:ln>
        </p:spPr>
      </p:pic>
      <p:pic>
        <p:nvPicPr>
          <p:cNvPr id="211" name="Google Shape;211;p31"/>
          <p:cNvPicPr preferRelativeResize="0"/>
          <p:nvPr/>
        </p:nvPicPr>
        <p:blipFill>
          <a:blip r:embed="rId2">
            <a:alphaModFix/>
          </a:blip>
          <a:stretch>
            <a:fillRect/>
          </a:stretch>
        </p:blipFill>
        <p:spPr>
          <a:xfrm>
            <a:off x="8298150" y="539500"/>
            <a:ext cx="265251" cy="265251"/>
          </a:xfrm>
          <a:prstGeom prst="rect">
            <a:avLst/>
          </a:prstGeom>
          <a:noFill/>
          <a:ln>
            <a:noFill/>
          </a:ln>
        </p:spPr>
      </p:pic>
      <p:cxnSp>
        <p:nvCxnSpPr>
          <p:cNvPr id="212" name="Google Shape;212;p31"/>
          <p:cNvCxnSpPr>
            <a:stCxn id="211" idx="2"/>
            <a:endCxn id="213" idx="2"/>
          </p:cNvCxnSpPr>
          <p:nvPr/>
        </p:nvCxnSpPr>
        <p:spPr>
          <a:xfrm>
            <a:off x="8430775" y="804751"/>
            <a:ext cx="0" cy="3534000"/>
          </a:xfrm>
          <a:prstGeom prst="straightConnector1">
            <a:avLst/>
          </a:prstGeom>
          <a:noFill/>
          <a:ln w="9525" cap="flat" cmpd="sng">
            <a:solidFill>
              <a:schemeClr val="dk1"/>
            </a:solidFill>
            <a:prstDash val="solid"/>
            <a:round/>
            <a:headEnd type="none" w="med" len="med"/>
            <a:tailEnd type="none" w="med" len="med"/>
          </a:ln>
        </p:spPr>
      </p:cxnSp>
      <p:pic>
        <p:nvPicPr>
          <p:cNvPr id="213" name="Google Shape;213;p31"/>
          <p:cNvPicPr preferRelativeResize="0"/>
          <p:nvPr/>
        </p:nvPicPr>
        <p:blipFill>
          <a:blip r:embed="rId2">
            <a:alphaModFix/>
          </a:blip>
          <a:stretch>
            <a:fillRect/>
          </a:stretch>
        </p:blipFill>
        <p:spPr>
          <a:xfrm rot="10800000">
            <a:off x="8298150" y="4338750"/>
            <a:ext cx="265251" cy="265251"/>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214"/>
        <p:cNvGrpSpPr/>
        <p:nvPr/>
      </p:nvGrpSpPr>
      <p:grpSpPr>
        <a:xfrm>
          <a:off x="0" y="0"/>
          <a:ext cx="0" cy="0"/>
          <a:chOff x="0" y="0"/>
          <a:chExt cx="0" cy="0"/>
        </a:xfrm>
      </p:grpSpPr>
      <p:pic>
        <p:nvPicPr>
          <p:cNvPr id="215" name="Google Shape;215;p32"/>
          <p:cNvPicPr preferRelativeResize="0"/>
          <p:nvPr/>
        </p:nvPicPr>
        <p:blipFill>
          <a:blip r:embed="rId2">
            <a:alphaModFix/>
          </a:blip>
          <a:stretch>
            <a:fillRect/>
          </a:stretch>
        </p:blipFill>
        <p:spPr>
          <a:xfrm rot="-5400000">
            <a:off x="580600" y="406875"/>
            <a:ext cx="265251" cy="265251"/>
          </a:xfrm>
          <a:prstGeom prst="rect">
            <a:avLst/>
          </a:prstGeom>
          <a:noFill/>
          <a:ln>
            <a:noFill/>
          </a:ln>
        </p:spPr>
      </p:pic>
      <p:cxnSp>
        <p:nvCxnSpPr>
          <p:cNvPr id="216" name="Google Shape;216;p32"/>
          <p:cNvCxnSpPr>
            <a:stCxn id="215" idx="2"/>
            <a:endCxn id="217" idx="2"/>
          </p:cNvCxnSpPr>
          <p:nvPr/>
        </p:nvCxnSpPr>
        <p:spPr>
          <a:xfrm>
            <a:off x="845851" y="539500"/>
            <a:ext cx="7452300" cy="0"/>
          </a:xfrm>
          <a:prstGeom prst="straightConnector1">
            <a:avLst/>
          </a:prstGeom>
          <a:noFill/>
          <a:ln w="9525" cap="flat" cmpd="sng">
            <a:solidFill>
              <a:schemeClr val="dk1"/>
            </a:solidFill>
            <a:prstDash val="solid"/>
            <a:round/>
            <a:headEnd type="none" w="med" len="med"/>
            <a:tailEnd type="none" w="med" len="med"/>
          </a:ln>
        </p:spPr>
      </p:cxnSp>
      <p:pic>
        <p:nvPicPr>
          <p:cNvPr id="217" name="Google Shape;217;p32"/>
          <p:cNvPicPr preferRelativeResize="0"/>
          <p:nvPr/>
        </p:nvPicPr>
        <p:blipFill>
          <a:blip r:embed="rId2">
            <a:alphaModFix/>
          </a:blip>
          <a:stretch>
            <a:fillRect/>
          </a:stretch>
        </p:blipFill>
        <p:spPr>
          <a:xfrm rot="5400000">
            <a:off x="8298150" y="406875"/>
            <a:ext cx="265251" cy="265251"/>
          </a:xfrm>
          <a:prstGeom prst="rect">
            <a:avLst/>
          </a:prstGeom>
          <a:noFill/>
          <a:ln>
            <a:noFill/>
          </a:ln>
        </p:spPr>
      </p:pic>
      <p:pic>
        <p:nvPicPr>
          <p:cNvPr id="218" name="Google Shape;218;p32"/>
          <p:cNvPicPr preferRelativeResize="0"/>
          <p:nvPr/>
        </p:nvPicPr>
        <p:blipFill>
          <a:blip r:embed="rId2">
            <a:alphaModFix/>
          </a:blip>
          <a:stretch>
            <a:fillRect/>
          </a:stretch>
        </p:blipFill>
        <p:spPr>
          <a:xfrm rot="-5400000">
            <a:off x="580600" y="4471375"/>
            <a:ext cx="265251" cy="265251"/>
          </a:xfrm>
          <a:prstGeom prst="rect">
            <a:avLst/>
          </a:prstGeom>
          <a:noFill/>
          <a:ln>
            <a:noFill/>
          </a:ln>
        </p:spPr>
      </p:pic>
      <p:cxnSp>
        <p:nvCxnSpPr>
          <p:cNvPr id="219" name="Google Shape;219;p32"/>
          <p:cNvCxnSpPr>
            <a:stCxn id="218" idx="2"/>
            <a:endCxn id="220" idx="2"/>
          </p:cNvCxnSpPr>
          <p:nvPr/>
        </p:nvCxnSpPr>
        <p:spPr>
          <a:xfrm>
            <a:off x="845851" y="4604000"/>
            <a:ext cx="7452300" cy="0"/>
          </a:xfrm>
          <a:prstGeom prst="straightConnector1">
            <a:avLst/>
          </a:prstGeom>
          <a:noFill/>
          <a:ln w="9525" cap="flat" cmpd="sng">
            <a:solidFill>
              <a:schemeClr val="dk1"/>
            </a:solidFill>
            <a:prstDash val="solid"/>
            <a:round/>
            <a:headEnd type="none" w="med" len="med"/>
            <a:tailEnd type="none" w="med" len="med"/>
          </a:ln>
        </p:spPr>
      </p:cxnSp>
      <p:pic>
        <p:nvPicPr>
          <p:cNvPr id="220" name="Google Shape;220;p32"/>
          <p:cNvPicPr preferRelativeResize="0"/>
          <p:nvPr/>
        </p:nvPicPr>
        <p:blipFill>
          <a:blip r:embed="rId2">
            <a:alphaModFix/>
          </a:blip>
          <a:stretch>
            <a:fillRect/>
          </a:stretch>
        </p:blipFill>
        <p:spPr>
          <a:xfrm rot="5400000">
            <a:off x="8298150" y="4471375"/>
            <a:ext cx="265251" cy="265251"/>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200"/>
              <a:buFont typeface="Alata"/>
              <a:buNone/>
              <a:defRPr sz="3200">
                <a:solidFill>
                  <a:schemeClr val="dk1"/>
                </a:solidFill>
                <a:latin typeface="Alata"/>
                <a:ea typeface="Alata"/>
                <a:cs typeface="Alata"/>
                <a:sym typeface="Alata"/>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Lexend Deca Light"/>
              <a:buChar char="●"/>
              <a:defRPr>
                <a:solidFill>
                  <a:schemeClr val="dk1"/>
                </a:solidFill>
                <a:latin typeface="Lexend Deca Light"/>
                <a:ea typeface="Lexend Deca Light"/>
                <a:cs typeface="Lexend Deca Light"/>
                <a:sym typeface="Lexend Deca Light"/>
              </a:defRPr>
            </a:lvl1pPr>
            <a:lvl2pPr marL="914400" lvl="1" indent="-317500">
              <a:lnSpc>
                <a:spcPct val="100000"/>
              </a:lnSpc>
              <a:spcBef>
                <a:spcPts val="1600"/>
              </a:spcBef>
              <a:spcAft>
                <a:spcPts val="0"/>
              </a:spcAft>
              <a:buClr>
                <a:schemeClr val="dk1"/>
              </a:buClr>
              <a:buSzPts val="1400"/>
              <a:buFont typeface="Lexend Deca Light"/>
              <a:buChar char="○"/>
              <a:defRPr>
                <a:solidFill>
                  <a:schemeClr val="dk1"/>
                </a:solidFill>
                <a:latin typeface="Lexend Deca Light"/>
                <a:ea typeface="Lexend Deca Light"/>
                <a:cs typeface="Lexend Deca Light"/>
                <a:sym typeface="Lexend Deca Light"/>
              </a:defRPr>
            </a:lvl2pPr>
            <a:lvl3pPr marL="1371600" lvl="2" indent="-317500">
              <a:lnSpc>
                <a:spcPct val="100000"/>
              </a:lnSpc>
              <a:spcBef>
                <a:spcPts val="1600"/>
              </a:spcBef>
              <a:spcAft>
                <a:spcPts val="0"/>
              </a:spcAft>
              <a:buClr>
                <a:schemeClr val="dk1"/>
              </a:buClr>
              <a:buSzPts val="1400"/>
              <a:buFont typeface="Lexend Deca Light"/>
              <a:buChar char="■"/>
              <a:defRPr>
                <a:solidFill>
                  <a:schemeClr val="dk1"/>
                </a:solidFill>
                <a:latin typeface="Lexend Deca Light"/>
                <a:ea typeface="Lexend Deca Light"/>
                <a:cs typeface="Lexend Deca Light"/>
                <a:sym typeface="Lexend Deca Light"/>
              </a:defRPr>
            </a:lvl3pPr>
            <a:lvl4pPr marL="1828800" lvl="3" indent="-317500">
              <a:lnSpc>
                <a:spcPct val="100000"/>
              </a:lnSpc>
              <a:spcBef>
                <a:spcPts val="1600"/>
              </a:spcBef>
              <a:spcAft>
                <a:spcPts val="0"/>
              </a:spcAft>
              <a:buClr>
                <a:schemeClr val="dk1"/>
              </a:buClr>
              <a:buSzPts val="1400"/>
              <a:buFont typeface="Lexend Deca Light"/>
              <a:buChar char="●"/>
              <a:defRPr>
                <a:solidFill>
                  <a:schemeClr val="dk1"/>
                </a:solidFill>
                <a:latin typeface="Lexend Deca Light"/>
                <a:ea typeface="Lexend Deca Light"/>
                <a:cs typeface="Lexend Deca Light"/>
                <a:sym typeface="Lexend Deca Light"/>
              </a:defRPr>
            </a:lvl4pPr>
            <a:lvl5pPr marL="2286000" lvl="4" indent="-317500">
              <a:lnSpc>
                <a:spcPct val="100000"/>
              </a:lnSpc>
              <a:spcBef>
                <a:spcPts val="1600"/>
              </a:spcBef>
              <a:spcAft>
                <a:spcPts val="0"/>
              </a:spcAft>
              <a:buClr>
                <a:schemeClr val="dk1"/>
              </a:buClr>
              <a:buSzPts val="1400"/>
              <a:buFont typeface="Lexend Deca Light"/>
              <a:buChar char="○"/>
              <a:defRPr>
                <a:solidFill>
                  <a:schemeClr val="dk1"/>
                </a:solidFill>
                <a:latin typeface="Lexend Deca Light"/>
                <a:ea typeface="Lexend Deca Light"/>
                <a:cs typeface="Lexend Deca Light"/>
                <a:sym typeface="Lexend Deca Light"/>
              </a:defRPr>
            </a:lvl5pPr>
            <a:lvl6pPr marL="2743200" lvl="5" indent="-317500">
              <a:lnSpc>
                <a:spcPct val="100000"/>
              </a:lnSpc>
              <a:spcBef>
                <a:spcPts val="1600"/>
              </a:spcBef>
              <a:spcAft>
                <a:spcPts val="0"/>
              </a:spcAft>
              <a:buClr>
                <a:schemeClr val="dk1"/>
              </a:buClr>
              <a:buSzPts val="1400"/>
              <a:buFont typeface="Lexend Deca Light"/>
              <a:buChar char="■"/>
              <a:defRPr>
                <a:solidFill>
                  <a:schemeClr val="dk1"/>
                </a:solidFill>
                <a:latin typeface="Lexend Deca Light"/>
                <a:ea typeface="Lexend Deca Light"/>
                <a:cs typeface="Lexend Deca Light"/>
                <a:sym typeface="Lexend Deca Light"/>
              </a:defRPr>
            </a:lvl6pPr>
            <a:lvl7pPr marL="3200400" lvl="6" indent="-317500">
              <a:lnSpc>
                <a:spcPct val="100000"/>
              </a:lnSpc>
              <a:spcBef>
                <a:spcPts val="1600"/>
              </a:spcBef>
              <a:spcAft>
                <a:spcPts val="0"/>
              </a:spcAft>
              <a:buClr>
                <a:schemeClr val="dk1"/>
              </a:buClr>
              <a:buSzPts val="1400"/>
              <a:buFont typeface="Lexend Deca Light"/>
              <a:buChar char="●"/>
              <a:defRPr>
                <a:solidFill>
                  <a:schemeClr val="dk1"/>
                </a:solidFill>
                <a:latin typeface="Lexend Deca Light"/>
                <a:ea typeface="Lexend Deca Light"/>
                <a:cs typeface="Lexend Deca Light"/>
                <a:sym typeface="Lexend Deca Light"/>
              </a:defRPr>
            </a:lvl7pPr>
            <a:lvl8pPr marL="3657600" lvl="7" indent="-317500">
              <a:lnSpc>
                <a:spcPct val="100000"/>
              </a:lnSpc>
              <a:spcBef>
                <a:spcPts val="1600"/>
              </a:spcBef>
              <a:spcAft>
                <a:spcPts val="0"/>
              </a:spcAft>
              <a:buClr>
                <a:schemeClr val="dk1"/>
              </a:buClr>
              <a:buSzPts val="1400"/>
              <a:buFont typeface="Lexend Deca Light"/>
              <a:buChar char="○"/>
              <a:defRPr>
                <a:solidFill>
                  <a:schemeClr val="dk1"/>
                </a:solidFill>
                <a:latin typeface="Lexend Deca Light"/>
                <a:ea typeface="Lexend Deca Light"/>
                <a:cs typeface="Lexend Deca Light"/>
                <a:sym typeface="Lexend Deca Light"/>
              </a:defRPr>
            </a:lvl8pPr>
            <a:lvl9pPr marL="4114800" lvl="8" indent="-317500">
              <a:lnSpc>
                <a:spcPct val="100000"/>
              </a:lnSpc>
              <a:spcBef>
                <a:spcPts val="1600"/>
              </a:spcBef>
              <a:spcAft>
                <a:spcPts val="1600"/>
              </a:spcAft>
              <a:buClr>
                <a:schemeClr val="dk1"/>
              </a:buClr>
              <a:buSzPts val="1400"/>
              <a:buFont typeface="Lexend Deca Light"/>
              <a:buChar char="■"/>
              <a:defRPr>
                <a:solidFill>
                  <a:schemeClr val="dk1"/>
                </a:solidFill>
                <a:latin typeface="Lexend Deca Light"/>
                <a:ea typeface="Lexend Deca Light"/>
                <a:cs typeface="Lexend Deca Light"/>
                <a:sym typeface="Lexend Deca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2" r:id="rId3"/>
    <p:sldLayoutId id="2147483657" r:id="rId4"/>
    <p:sldLayoutId id="2147483658" r:id="rId5"/>
    <p:sldLayoutId id="2147483659" r:id="rId6"/>
    <p:sldLayoutId id="2147483661" r:id="rId7"/>
    <p:sldLayoutId id="2147483677" r:id="rId8"/>
    <p:sldLayoutId id="2147483678" r:id="rId9"/>
    <p:sldLayoutId id="2147483683"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18.png"/><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25.png"/></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1.png"/></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1.png"/></Relationships>
</file>

<file path=ppt/slides/_rels/slide3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1.png"/></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4.xml"/><Relationship Id="rId5" Type="http://schemas.openxmlformats.org/officeDocument/2006/relationships/image" Target="../media/image3.png"/><Relationship Id="rId4" Type="http://schemas.openxmlformats.org/officeDocument/2006/relationships/image" Target="../media/image30.jp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3.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pic>
        <p:nvPicPr>
          <p:cNvPr id="231" name="Google Shape;231;p36"/>
          <p:cNvPicPr preferRelativeResize="0">
            <a:picLocks noGrp="1"/>
          </p:cNvPicPr>
          <p:nvPr>
            <p:ph type="pic" idx="2"/>
          </p:nvPr>
        </p:nvPicPr>
        <p:blipFill rotWithShape="1">
          <a:blip r:embed="rId3">
            <a:alphaModFix/>
          </a:blip>
          <a:srcRect t="11094" r="7817" b="11102"/>
          <a:stretch/>
        </p:blipFill>
        <p:spPr>
          <a:xfrm>
            <a:off x="-50" y="100"/>
            <a:ext cx="9144003" cy="5143501"/>
          </a:xfrm>
          <a:prstGeom prst="rect">
            <a:avLst/>
          </a:prstGeom>
        </p:spPr>
      </p:pic>
      <p:sp>
        <p:nvSpPr>
          <p:cNvPr id="232" name="Google Shape;232;p36"/>
          <p:cNvSpPr/>
          <p:nvPr/>
        </p:nvSpPr>
        <p:spPr>
          <a:xfrm>
            <a:off x="0" y="222762"/>
            <a:ext cx="9144000" cy="5143500"/>
          </a:xfrm>
          <a:prstGeom prst="rect">
            <a:avLst/>
          </a:prstGeom>
          <a:gradFill>
            <a:gsLst>
              <a:gs pos="0">
                <a:schemeClr val="lt1">
                  <a:alpha val="49690"/>
                </a:schemeClr>
              </a:gs>
              <a:gs pos="100000">
                <a:srgbClr val="384957">
                  <a:alpha val="0"/>
                  <a:alpha val="49690"/>
                </a:srgbClr>
              </a:gs>
            </a:gsLst>
            <a:lin ang="189007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33" name="Google Shape;233;p36"/>
          <p:cNvSpPr txBox="1">
            <a:spLocks noGrp="1"/>
          </p:cNvSpPr>
          <p:nvPr>
            <p:ph type="ctrTitle"/>
          </p:nvPr>
        </p:nvSpPr>
        <p:spPr>
          <a:xfrm>
            <a:off x="713225" y="2061775"/>
            <a:ext cx="4879500" cy="1920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4200"/>
              <a:t>MIS 587</a:t>
            </a:r>
            <a:br>
              <a:rPr lang="en-US" sz="4200"/>
            </a:br>
            <a:r>
              <a:rPr lang="en-US" sz="4200"/>
              <a:t>Flight Delay Analysis</a:t>
            </a:r>
          </a:p>
        </p:txBody>
      </p:sp>
      <p:cxnSp>
        <p:nvCxnSpPr>
          <p:cNvPr id="235" name="Google Shape;235;p36"/>
          <p:cNvCxnSpPr>
            <a:cxnSpLocks/>
          </p:cNvCxnSpPr>
          <p:nvPr/>
        </p:nvCxnSpPr>
        <p:spPr>
          <a:xfrm>
            <a:off x="1738600" y="541025"/>
            <a:ext cx="6626700" cy="7500"/>
          </a:xfrm>
          <a:prstGeom prst="straightConnector1">
            <a:avLst/>
          </a:prstGeom>
          <a:noFill/>
          <a:ln w="9525" cap="flat" cmpd="sng">
            <a:solidFill>
              <a:schemeClr val="dk1"/>
            </a:solidFill>
            <a:prstDash val="solid"/>
            <a:round/>
            <a:headEnd type="none" w="med" len="med"/>
            <a:tailEnd type="none" w="med" len="med"/>
          </a:ln>
        </p:spPr>
      </p:cxnSp>
      <p:cxnSp>
        <p:nvCxnSpPr>
          <p:cNvPr id="237" name="Google Shape;237;p36"/>
          <p:cNvCxnSpPr>
            <a:endCxn id="238" idx="2"/>
          </p:cNvCxnSpPr>
          <p:nvPr/>
        </p:nvCxnSpPr>
        <p:spPr>
          <a:xfrm>
            <a:off x="721325" y="4604000"/>
            <a:ext cx="7444200" cy="0"/>
          </a:xfrm>
          <a:prstGeom prst="straightConnector1">
            <a:avLst/>
          </a:prstGeom>
          <a:noFill/>
          <a:ln w="9525" cap="flat" cmpd="sng">
            <a:solidFill>
              <a:schemeClr val="dk1"/>
            </a:solidFill>
            <a:prstDash val="solid"/>
            <a:round/>
            <a:headEnd type="none" w="med" len="med"/>
            <a:tailEnd type="none" w="med" len="med"/>
          </a:ln>
        </p:spPr>
      </p:cxnSp>
      <p:pic>
        <p:nvPicPr>
          <p:cNvPr id="238" name="Google Shape;238;p36"/>
          <p:cNvPicPr preferRelativeResize="0"/>
          <p:nvPr/>
        </p:nvPicPr>
        <p:blipFill>
          <a:blip r:embed="rId4">
            <a:alphaModFix/>
          </a:blip>
          <a:stretch>
            <a:fillRect/>
          </a:stretch>
        </p:blipFill>
        <p:spPr>
          <a:xfrm rot="5400000">
            <a:off x="8165525" y="4471375"/>
            <a:ext cx="265251" cy="265251"/>
          </a:xfrm>
          <a:prstGeom prst="rect">
            <a:avLst/>
          </a:prstGeom>
          <a:noFill/>
          <a:ln>
            <a:noFill/>
          </a:ln>
        </p:spPr>
      </p:pic>
      <p:pic>
        <p:nvPicPr>
          <p:cNvPr id="6" name="Picture 5" descr="A red and white logo&#10;&#10;Description automatically generated">
            <a:extLst>
              <a:ext uri="{FF2B5EF4-FFF2-40B4-BE49-F238E27FC236}">
                <a16:creationId xmlns:a16="http://schemas.microsoft.com/office/drawing/2014/main" id="{A6250029-E465-E5DD-E4F5-FC611763D349}"/>
              </a:ext>
            </a:extLst>
          </p:cNvPr>
          <p:cNvPicPr>
            <a:picLocks noChangeAspect="1"/>
          </p:cNvPicPr>
          <p:nvPr/>
        </p:nvPicPr>
        <p:blipFill>
          <a:blip r:embed="rId5"/>
          <a:stretch>
            <a:fillRect/>
          </a:stretch>
        </p:blipFill>
        <p:spPr>
          <a:xfrm>
            <a:off x="8401621" y="5490"/>
            <a:ext cx="742379" cy="742379"/>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DBDA8D2-754C-656A-6417-DD57F198372D}"/>
              </a:ext>
            </a:extLst>
          </p:cNvPr>
          <p:cNvPicPr>
            <a:picLocks noChangeAspect="1"/>
          </p:cNvPicPr>
          <p:nvPr/>
        </p:nvPicPr>
        <p:blipFill>
          <a:blip r:embed="rId2"/>
          <a:stretch>
            <a:fillRect/>
          </a:stretch>
        </p:blipFill>
        <p:spPr>
          <a:xfrm>
            <a:off x="1002182" y="1049813"/>
            <a:ext cx="7139635" cy="3043873"/>
          </a:xfrm>
          <a:prstGeom prst="rect">
            <a:avLst/>
          </a:prstGeom>
        </p:spPr>
      </p:pic>
      <p:sp>
        <p:nvSpPr>
          <p:cNvPr id="5" name="Google Shape;296;p41">
            <a:extLst>
              <a:ext uri="{FF2B5EF4-FFF2-40B4-BE49-F238E27FC236}">
                <a16:creationId xmlns:a16="http://schemas.microsoft.com/office/drawing/2014/main" id="{732129BC-0B15-4373-1EE3-AED4C3150C40}"/>
              </a:ext>
            </a:extLst>
          </p:cNvPr>
          <p:cNvSpPr txBox="1">
            <a:spLocks noGrp="1"/>
          </p:cNvSpPr>
          <p:nvPr>
            <p:ph type="title"/>
          </p:nvPr>
        </p:nvSpPr>
        <p:spPr>
          <a:xfrm>
            <a:off x="0" y="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000"/>
              <a:t>ETL Control Flow</a:t>
            </a:r>
          </a:p>
        </p:txBody>
      </p:sp>
      <p:pic>
        <p:nvPicPr>
          <p:cNvPr id="8" name="Picture 7" descr="A red and white logo&#10;&#10;Description automatically generated">
            <a:extLst>
              <a:ext uri="{FF2B5EF4-FFF2-40B4-BE49-F238E27FC236}">
                <a16:creationId xmlns:a16="http://schemas.microsoft.com/office/drawing/2014/main" id="{21F8734A-F182-0A31-A08D-7D45288BF207}"/>
              </a:ext>
            </a:extLst>
          </p:cNvPr>
          <p:cNvPicPr>
            <a:picLocks noChangeAspect="1"/>
          </p:cNvPicPr>
          <p:nvPr/>
        </p:nvPicPr>
        <p:blipFill>
          <a:blip r:embed="rId3"/>
          <a:stretch>
            <a:fillRect/>
          </a:stretch>
        </p:blipFill>
        <p:spPr>
          <a:xfrm>
            <a:off x="8401621" y="0"/>
            <a:ext cx="742379" cy="742379"/>
          </a:xfrm>
          <a:prstGeom prst="rect">
            <a:avLst/>
          </a:prstGeom>
        </p:spPr>
      </p:pic>
    </p:spTree>
    <p:extLst>
      <p:ext uri="{BB962C8B-B14F-4D97-AF65-F5344CB8AC3E}">
        <p14:creationId xmlns:p14="http://schemas.microsoft.com/office/powerpoint/2010/main" val="34585272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296;p41">
            <a:extLst>
              <a:ext uri="{FF2B5EF4-FFF2-40B4-BE49-F238E27FC236}">
                <a16:creationId xmlns:a16="http://schemas.microsoft.com/office/drawing/2014/main" id="{732129BC-0B15-4373-1EE3-AED4C3150C40}"/>
              </a:ext>
            </a:extLst>
          </p:cNvPr>
          <p:cNvSpPr txBox="1">
            <a:spLocks noGrp="1"/>
          </p:cNvSpPr>
          <p:nvPr>
            <p:ph type="title"/>
          </p:nvPr>
        </p:nvSpPr>
        <p:spPr>
          <a:xfrm>
            <a:off x="0" y="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000"/>
              <a:t>Airport Dimension</a:t>
            </a:r>
          </a:p>
        </p:txBody>
      </p:sp>
      <p:pic>
        <p:nvPicPr>
          <p:cNvPr id="7" name="Picture 6">
            <a:extLst>
              <a:ext uri="{FF2B5EF4-FFF2-40B4-BE49-F238E27FC236}">
                <a16:creationId xmlns:a16="http://schemas.microsoft.com/office/drawing/2014/main" id="{90F5CB32-228E-AB25-F287-108804E175D5}"/>
              </a:ext>
            </a:extLst>
          </p:cNvPr>
          <p:cNvPicPr>
            <a:picLocks noChangeAspect="1"/>
          </p:cNvPicPr>
          <p:nvPr/>
        </p:nvPicPr>
        <p:blipFill>
          <a:blip r:embed="rId2"/>
          <a:stretch>
            <a:fillRect/>
          </a:stretch>
        </p:blipFill>
        <p:spPr>
          <a:xfrm>
            <a:off x="585216" y="1449965"/>
            <a:ext cx="7704001" cy="2362108"/>
          </a:xfrm>
          <a:prstGeom prst="rect">
            <a:avLst/>
          </a:prstGeom>
        </p:spPr>
      </p:pic>
      <p:grpSp>
        <p:nvGrpSpPr>
          <p:cNvPr id="27" name="Group 26">
            <a:extLst>
              <a:ext uri="{FF2B5EF4-FFF2-40B4-BE49-F238E27FC236}">
                <a16:creationId xmlns:a16="http://schemas.microsoft.com/office/drawing/2014/main" id="{4EEB964F-ED31-DD9D-E158-7A54E1C3FD33}"/>
              </a:ext>
            </a:extLst>
          </p:cNvPr>
          <p:cNvGrpSpPr/>
          <p:nvPr/>
        </p:nvGrpSpPr>
        <p:grpSpPr>
          <a:xfrm>
            <a:off x="6430062" y="3403574"/>
            <a:ext cx="1859156" cy="1214593"/>
            <a:chOff x="6430062" y="3403574"/>
            <a:chExt cx="1859156" cy="1214593"/>
          </a:xfrm>
        </p:grpSpPr>
        <p:sp>
          <p:nvSpPr>
            <p:cNvPr id="8" name="TextBox 7">
              <a:extLst>
                <a:ext uri="{FF2B5EF4-FFF2-40B4-BE49-F238E27FC236}">
                  <a16:creationId xmlns:a16="http://schemas.microsoft.com/office/drawing/2014/main" id="{DD1603EE-5EDD-B457-41B4-F70D0E51C576}"/>
                </a:ext>
              </a:extLst>
            </p:cNvPr>
            <p:cNvSpPr txBox="1"/>
            <p:nvPr/>
          </p:nvSpPr>
          <p:spPr>
            <a:xfrm>
              <a:off x="6430062" y="4310390"/>
              <a:ext cx="1859156" cy="307777"/>
            </a:xfrm>
            <a:prstGeom prst="rect">
              <a:avLst/>
            </a:prstGeom>
            <a:solidFill>
              <a:schemeClr val="tx1"/>
            </a:solidFill>
          </p:spPr>
          <p:txBody>
            <a:bodyPr wrap="square" rtlCol="0">
              <a:spAutoFit/>
            </a:bodyPr>
            <a:lstStyle/>
            <a:p>
              <a:r>
                <a:rPr lang="en-US">
                  <a:latin typeface="Alata" panose="020B0604020202020204" charset="0"/>
                </a:rPr>
                <a:t>Removes Duplicates</a:t>
              </a:r>
            </a:p>
          </p:txBody>
        </p:sp>
        <p:cxnSp>
          <p:nvCxnSpPr>
            <p:cNvPr id="9" name="Straight Arrow Connector 8">
              <a:extLst>
                <a:ext uri="{FF2B5EF4-FFF2-40B4-BE49-F238E27FC236}">
                  <a16:creationId xmlns:a16="http://schemas.microsoft.com/office/drawing/2014/main" id="{71F08A4D-3B79-E983-1146-8CC8393D22EA}"/>
                </a:ext>
              </a:extLst>
            </p:cNvPr>
            <p:cNvCxnSpPr>
              <a:cxnSpLocks/>
            </p:cNvCxnSpPr>
            <p:nvPr/>
          </p:nvCxnSpPr>
          <p:spPr>
            <a:xfrm flipV="1">
              <a:off x="7323334" y="3403574"/>
              <a:ext cx="0" cy="90681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6" name="Group 25">
            <a:extLst>
              <a:ext uri="{FF2B5EF4-FFF2-40B4-BE49-F238E27FC236}">
                <a16:creationId xmlns:a16="http://schemas.microsoft.com/office/drawing/2014/main" id="{5C297B21-F1CF-AD8E-4DDC-FB4C4763AA54}"/>
              </a:ext>
            </a:extLst>
          </p:cNvPr>
          <p:cNvGrpSpPr/>
          <p:nvPr/>
        </p:nvGrpSpPr>
        <p:grpSpPr>
          <a:xfrm>
            <a:off x="6430062" y="534278"/>
            <a:ext cx="1859155" cy="1675186"/>
            <a:chOff x="6430062" y="534278"/>
            <a:chExt cx="1859155" cy="1675186"/>
          </a:xfrm>
        </p:grpSpPr>
        <p:sp>
          <p:nvSpPr>
            <p:cNvPr id="12" name="TextBox 11">
              <a:extLst>
                <a:ext uri="{FF2B5EF4-FFF2-40B4-BE49-F238E27FC236}">
                  <a16:creationId xmlns:a16="http://schemas.microsoft.com/office/drawing/2014/main" id="{809D5320-8C42-9EAC-869B-48DB10FE209C}"/>
                </a:ext>
              </a:extLst>
            </p:cNvPr>
            <p:cNvSpPr txBox="1"/>
            <p:nvPr/>
          </p:nvSpPr>
          <p:spPr>
            <a:xfrm>
              <a:off x="6430062" y="534278"/>
              <a:ext cx="1859155" cy="738664"/>
            </a:xfrm>
            <a:prstGeom prst="rect">
              <a:avLst/>
            </a:prstGeom>
            <a:solidFill>
              <a:schemeClr val="tx1"/>
            </a:solidFill>
          </p:spPr>
          <p:txBody>
            <a:bodyPr wrap="square" rtlCol="0">
              <a:spAutoFit/>
            </a:bodyPr>
            <a:lstStyle/>
            <a:p>
              <a:r>
                <a:rPr lang="en-US">
                  <a:latin typeface="Alata" panose="020B0604020202020204" charset="0"/>
                </a:rPr>
                <a:t>Combines data from origin airports &amp; destination airports</a:t>
              </a:r>
            </a:p>
          </p:txBody>
        </p:sp>
        <p:cxnSp>
          <p:nvCxnSpPr>
            <p:cNvPr id="13" name="Straight Arrow Connector 12">
              <a:extLst>
                <a:ext uri="{FF2B5EF4-FFF2-40B4-BE49-F238E27FC236}">
                  <a16:creationId xmlns:a16="http://schemas.microsoft.com/office/drawing/2014/main" id="{4B425A57-1E47-7E86-B3A9-683B3E3940AE}"/>
                </a:ext>
              </a:extLst>
            </p:cNvPr>
            <p:cNvCxnSpPr>
              <a:cxnSpLocks/>
            </p:cNvCxnSpPr>
            <p:nvPr/>
          </p:nvCxnSpPr>
          <p:spPr>
            <a:xfrm>
              <a:off x="7337020" y="1302106"/>
              <a:ext cx="0" cy="90735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5" name="Group 24">
            <a:extLst>
              <a:ext uri="{FF2B5EF4-FFF2-40B4-BE49-F238E27FC236}">
                <a16:creationId xmlns:a16="http://schemas.microsoft.com/office/drawing/2014/main" id="{EEF355CC-AC47-2E7A-680F-EC5CA0CA4E2D}"/>
              </a:ext>
            </a:extLst>
          </p:cNvPr>
          <p:cNvGrpSpPr/>
          <p:nvPr/>
        </p:nvGrpSpPr>
        <p:grpSpPr>
          <a:xfrm>
            <a:off x="3605872" y="642000"/>
            <a:ext cx="1797891" cy="1567464"/>
            <a:chOff x="3605872" y="642000"/>
            <a:chExt cx="1797891" cy="1567464"/>
          </a:xfrm>
        </p:grpSpPr>
        <p:sp>
          <p:nvSpPr>
            <p:cNvPr id="15" name="TextBox 14">
              <a:extLst>
                <a:ext uri="{FF2B5EF4-FFF2-40B4-BE49-F238E27FC236}">
                  <a16:creationId xmlns:a16="http://schemas.microsoft.com/office/drawing/2014/main" id="{EF5A301A-B191-7348-6007-B9586CCFCF34}"/>
                </a:ext>
              </a:extLst>
            </p:cNvPr>
            <p:cNvSpPr txBox="1"/>
            <p:nvPr/>
          </p:nvSpPr>
          <p:spPr>
            <a:xfrm>
              <a:off x="3605872" y="642000"/>
              <a:ext cx="1797891" cy="523220"/>
            </a:xfrm>
            <a:prstGeom prst="rect">
              <a:avLst/>
            </a:prstGeom>
            <a:solidFill>
              <a:schemeClr val="tx1"/>
            </a:solidFill>
          </p:spPr>
          <p:txBody>
            <a:bodyPr wrap="square" rtlCol="0">
              <a:spAutoFit/>
            </a:bodyPr>
            <a:lstStyle/>
            <a:p>
              <a:r>
                <a:rPr lang="en-US">
                  <a:latin typeface="Alata" panose="020B0604020202020204" charset="0"/>
                </a:rPr>
                <a:t>Transforms input to multiple outputs</a:t>
              </a:r>
            </a:p>
          </p:txBody>
        </p:sp>
        <p:cxnSp>
          <p:nvCxnSpPr>
            <p:cNvPr id="16" name="Straight Arrow Connector 15">
              <a:extLst>
                <a:ext uri="{FF2B5EF4-FFF2-40B4-BE49-F238E27FC236}">
                  <a16:creationId xmlns:a16="http://schemas.microsoft.com/office/drawing/2014/main" id="{005D9E35-9379-1AE3-7DD3-5900F0FC662F}"/>
                </a:ext>
              </a:extLst>
            </p:cNvPr>
            <p:cNvCxnSpPr>
              <a:cxnSpLocks/>
            </p:cNvCxnSpPr>
            <p:nvPr/>
          </p:nvCxnSpPr>
          <p:spPr>
            <a:xfrm>
              <a:off x="4504817" y="1250899"/>
              <a:ext cx="1" cy="95856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pic>
        <p:nvPicPr>
          <p:cNvPr id="24" name="Picture 23" descr="A red and white logo&#10;&#10;Description automatically generated">
            <a:extLst>
              <a:ext uri="{FF2B5EF4-FFF2-40B4-BE49-F238E27FC236}">
                <a16:creationId xmlns:a16="http://schemas.microsoft.com/office/drawing/2014/main" id="{8CCA350E-8281-34C0-789F-BEAD51D6F4E7}"/>
              </a:ext>
            </a:extLst>
          </p:cNvPr>
          <p:cNvPicPr>
            <a:picLocks noChangeAspect="1"/>
          </p:cNvPicPr>
          <p:nvPr/>
        </p:nvPicPr>
        <p:blipFill>
          <a:blip r:embed="rId3"/>
          <a:stretch>
            <a:fillRect/>
          </a:stretch>
        </p:blipFill>
        <p:spPr>
          <a:xfrm>
            <a:off x="8401621" y="3129"/>
            <a:ext cx="742379" cy="742379"/>
          </a:xfrm>
          <a:prstGeom prst="rect">
            <a:avLst/>
          </a:prstGeom>
        </p:spPr>
      </p:pic>
    </p:spTree>
    <p:extLst>
      <p:ext uri="{BB962C8B-B14F-4D97-AF65-F5344CB8AC3E}">
        <p14:creationId xmlns:p14="http://schemas.microsoft.com/office/powerpoint/2010/main" val="2811839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fade">
                                      <p:cBhvr>
                                        <p:cTn id="12" dur="500"/>
                                        <p:tgtEl>
                                          <p:spTgt spid="2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fade">
                                      <p:cBhvr>
                                        <p:cTn id="1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296;p41">
            <a:extLst>
              <a:ext uri="{FF2B5EF4-FFF2-40B4-BE49-F238E27FC236}">
                <a16:creationId xmlns:a16="http://schemas.microsoft.com/office/drawing/2014/main" id="{732129BC-0B15-4373-1EE3-AED4C3150C40}"/>
              </a:ext>
            </a:extLst>
          </p:cNvPr>
          <p:cNvSpPr txBox="1">
            <a:spLocks noGrp="1"/>
          </p:cNvSpPr>
          <p:nvPr>
            <p:ph type="title"/>
          </p:nvPr>
        </p:nvSpPr>
        <p:spPr>
          <a:xfrm>
            <a:off x="0" y="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000"/>
              <a:t>Derived Column</a:t>
            </a:r>
          </a:p>
        </p:txBody>
      </p:sp>
      <p:pic>
        <p:nvPicPr>
          <p:cNvPr id="3" name="Picture 2">
            <a:extLst>
              <a:ext uri="{FF2B5EF4-FFF2-40B4-BE49-F238E27FC236}">
                <a16:creationId xmlns:a16="http://schemas.microsoft.com/office/drawing/2014/main" id="{774F9DB1-16F5-C51F-B4A6-8665115E04F9}"/>
              </a:ext>
            </a:extLst>
          </p:cNvPr>
          <p:cNvPicPr>
            <a:picLocks noChangeAspect="1"/>
          </p:cNvPicPr>
          <p:nvPr/>
        </p:nvPicPr>
        <p:blipFill>
          <a:blip r:embed="rId2"/>
          <a:stretch>
            <a:fillRect/>
          </a:stretch>
        </p:blipFill>
        <p:spPr>
          <a:xfrm>
            <a:off x="1074174" y="702259"/>
            <a:ext cx="1213833" cy="4083680"/>
          </a:xfrm>
          <a:prstGeom prst="rect">
            <a:avLst/>
          </a:prstGeom>
        </p:spPr>
      </p:pic>
      <p:pic>
        <p:nvPicPr>
          <p:cNvPr id="15" name="Picture 14">
            <a:extLst>
              <a:ext uri="{FF2B5EF4-FFF2-40B4-BE49-F238E27FC236}">
                <a16:creationId xmlns:a16="http://schemas.microsoft.com/office/drawing/2014/main" id="{4300A241-E1A8-037C-2821-249C3F76CA18}"/>
              </a:ext>
            </a:extLst>
          </p:cNvPr>
          <p:cNvPicPr>
            <a:picLocks noChangeAspect="1"/>
          </p:cNvPicPr>
          <p:nvPr/>
        </p:nvPicPr>
        <p:blipFill>
          <a:blip r:embed="rId3"/>
          <a:stretch>
            <a:fillRect/>
          </a:stretch>
        </p:blipFill>
        <p:spPr>
          <a:xfrm>
            <a:off x="6613135" y="672122"/>
            <a:ext cx="1038370" cy="4143953"/>
          </a:xfrm>
          <a:prstGeom prst="rect">
            <a:avLst/>
          </a:prstGeom>
        </p:spPr>
      </p:pic>
      <p:sp>
        <p:nvSpPr>
          <p:cNvPr id="2" name="Shape 39120">
            <a:extLst>
              <a:ext uri="{FF2B5EF4-FFF2-40B4-BE49-F238E27FC236}">
                <a16:creationId xmlns:a16="http://schemas.microsoft.com/office/drawing/2014/main" id="{76A76F72-A7A6-329B-EF8E-11E2686473F0}"/>
              </a:ext>
            </a:extLst>
          </p:cNvPr>
          <p:cNvSpPr/>
          <p:nvPr/>
        </p:nvSpPr>
        <p:spPr>
          <a:xfrm>
            <a:off x="2674972" y="1313661"/>
            <a:ext cx="3794055" cy="2277618"/>
          </a:xfrm>
          <a:custGeom>
            <a:avLst/>
            <a:gdLst/>
            <a:ahLst/>
            <a:cxnLst>
              <a:cxn ang="0">
                <a:pos x="wd2" y="hd2"/>
              </a:cxn>
              <a:cxn ang="5400000">
                <a:pos x="wd2" y="hd2"/>
              </a:cxn>
              <a:cxn ang="10800000">
                <a:pos x="wd2" y="hd2"/>
              </a:cxn>
              <a:cxn ang="16200000">
                <a:pos x="wd2" y="hd2"/>
              </a:cxn>
            </a:cxnLst>
            <a:rect l="0" t="0" r="r" b="b"/>
            <a:pathLst>
              <a:path w="21600" h="21600" extrusionOk="0">
                <a:moveTo>
                  <a:pt x="14276" y="17876"/>
                </a:moveTo>
                <a:lnTo>
                  <a:pt x="14276" y="21600"/>
                </a:lnTo>
                <a:lnTo>
                  <a:pt x="21600" y="10800"/>
                </a:lnTo>
                <a:lnTo>
                  <a:pt x="14276" y="0"/>
                </a:lnTo>
                <a:lnTo>
                  <a:pt x="14276" y="3724"/>
                </a:lnTo>
                <a:lnTo>
                  <a:pt x="0" y="3724"/>
                </a:lnTo>
                <a:lnTo>
                  <a:pt x="0" y="17876"/>
                </a:lnTo>
                <a:close/>
              </a:path>
            </a:pathLst>
          </a:custGeom>
          <a:solidFill>
            <a:schemeClr val="accent1">
              <a:lumMod val="60000"/>
              <a:lumOff val="40000"/>
            </a:schemeClr>
          </a:solidFill>
          <a:ln w="12700" cap="flat">
            <a:noFill/>
            <a:miter lim="400000"/>
          </a:ln>
          <a:effectLst/>
        </p:spPr>
        <p:txBody>
          <a:bodyPr wrap="square" lIns="0" tIns="0" rIns="0" bIns="0" numCol="1" anchor="t">
            <a:noAutofit/>
          </a:bodyPr>
          <a:lstStyle/>
          <a:p>
            <a:endParaRPr sz="5063">
              <a:latin typeface="Lato Light" panose="020F0502020204030203" pitchFamily="34" charset="0"/>
            </a:endParaRPr>
          </a:p>
        </p:txBody>
      </p:sp>
      <p:sp>
        <p:nvSpPr>
          <p:cNvPr id="6" name="TextBox 5">
            <a:extLst>
              <a:ext uri="{FF2B5EF4-FFF2-40B4-BE49-F238E27FC236}">
                <a16:creationId xmlns:a16="http://schemas.microsoft.com/office/drawing/2014/main" id="{15154C48-4B5A-D977-9C4A-A1259F957C82}"/>
              </a:ext>
            </a:extLst>
          </p:cNvPr>
          <p:cNvSpPr txBox="1"/>
          <p:nvPr/>
        </p:nvSpPr>
        <p:spPr>
          <a:xfrm>
            <a:off x="2793642" y="1771531"/>
            <a:ext cx="2784197" cy="1600438"/>
          </a:xfrm>
          <a:prstGeom prst="rect">
            <a:avLst/>
          </a:prstGeom>
          <a:noFill/>
        </p:spPr>
        <p:txBody>
          <a:bodyPr wrap="square" rtlCol="0" anchor="ctr">
            <a:spAutoFit/>
          </a:bodyPr>
          <a:lstStyle/>
          <a:p>
            <a:r>
              <a:rPr lang="en-US" b="1">
                <a:latin typeface="Alata" panose="020B0604020202020204" charset="0"/>
              </a:rPr>
              <a:t>Expression Used to get city part</a:t>
            </a:r>
          </a:p>
          <a:p>
            <a:br>
              <a:rPr lang="en-US">
                <a:latin typeface="Alata" panose="020B0604020202020204" charset="0"/>
              </a:rPr>
            </a:br>
            <a:r>
              <a:rPr lang="en-US">
                <a:latin typeface="Alata" panose="020B0604020202020204" charset="0"/>
              </a:rPr>
              <a:t>LEFT(OriginCityName, FINDSTRING(OriginCityName, ",", 1) - 1)</a:t>
            </a:r>
          </a:p>
          <a:p>
            <a:pPr algn="r"/>
            <a:endParaRPr lang="en-US" b="1">
              <a:solidFill>
                <a:schemeClr val="bg1"/>
              </a:solidFill>
              <a:latin typeface="Poppins" pitchFamily="2" charset="77"/>
              <a:cs typeface="Poppins" pitchFamily="2" charset="77"/>
            </a:endParaRPr>
          </a:p>
        </p:txBody>
      </p:sp>
      <p:pic>
        <p:nvPicPr>
          <p:cNvPr id="7" name="Picture 6" descr="A red and white logo&#10;&#10;Description automatically generated">
            <a:extLst>
              <a:ext uri="{FF2B5EF4-FFF2-40B4-BE49-F238E27FC236}">
                <a16:creationId xmlns:a16="http://schemas.microsoft.com/office/drawing/2014/main" id="{D7FAD880-D723-CC4B-4748-7D6098012AB3}"/>
              </a:ext>
            </a:extLst>
          </p:cNvPr>
          <p:cNvPicPr>
            <a:picLocks noChangeAspect="1"/>
          </p:cNvPicPr>
          <p:nvPr/>
        </p:nvPicPr>
        <p:blipFill>
          <a:blip r:embed="rId4"/>
          <a:stretch>
            <a:fillRect/>
          </a:stretch>
        </p:blipFill>
        <p:spPr>
          <a:xfrm>
            <a:off x="8401621" y="0"/>
            <a:ext cx="742379" cy="742379"/>
          </a:xfrm>
          <a:prstGeom prst="rect">
            <a:avLst/>
          </a:prstGeom>
        </p:spPr>
      </p:pic>
    </p:spTree>
    <p:extLst>
      <p:ext uri="{BB962C8B-B14F-4D97-AF65-F5344CB8AC3E}">
        <p14:creationId xmlns:p14="http://schemas.microsoft.com/office/powerpoint/2010/main" val="899840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40"/>
          <p:cNvSpPr txBox="1">
            <a:spLocks noGrp="1"/>
          </p:cNvSpPr>
          <p:nvPr>
            <p:ph type="title"/>
          </p:nvPr>
        </p:nvSpPr>
        <p:spPr>
          <a:xfrm>
            <a:off x="3462282" y="1906980"/>
            <a:ext cx="5517835" cy="539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800" dirty="0"/>
              <a:t>Exploratory Data Analysis</a:t>
            </a:r>
            <a:endParaRPr sz="2800" dirty="0"/>
          </a:p>
        </p:txBody>
      </p:sp>
      <p:pic>
        <p:nvPicPr>
          <p:cNvPr id="287" name="Google Shape;287;p40"/>
          <p:cNvPicPr preferRelativeResize="0">
            <a:picLocks noGrp="1"/>
          </p:cNvPicPr>
          <p:nvPr>
            <p:ph type="pic" idx="3"/>
          </p:nvPr>
        </p:nvPicPr>
        <p:blipFill rotWithShape="1">
          <a:blip r:embed="rId3">
            <a:alphaModFix/>
          </a:blip>
          <a:srcRect l="17845" r="17845"/>
          <a:stretch/>
        </p:blipFill>
        <p:spPr>
          <a:xfrm>
            <a:off x="0" y="0"/>
            <a:ext cx="3307800" cy="5143500"/>
          </a:xfrm>
          <a:prstGeom prst="rect">
            <a:avLst/>
          </a:prstGeom>
        </p:spPr>
      </p:pic>
      <p:pic>
        <p:nvPicPr>
          <p:cNvPr id="288" name="Google Shape;288;p40"/>
          <p:cNvPicPr preferRelativeResize="0"/>
          <p:nvPr/>
        </p:nvPicPr>
        <p:blipFill>
          <a:blip r:embed="rId4">
            <a:alphaModFix/>
          </a:blip>
          <a:stretch>
            <a:fillRect/>
          </a:stretch>
        </p:blipFill>
        <p:spPr>
          <a:xfrm rot="5400000">
            <a:off x="8048485" y="406875"/>
            <a:ext cx="265251" cy="265251"/>
          </a:xfrm>
          <a:prstGeom prst="rect">
            <a:avLst/>
          </a:prstGeom>
          <a:noFill/>
          <a:ln>
            <a:noFill/>
          </a:ln>
        </p:spPr>
      </p:pic>
      <p:sp>
        <p:nvSpPr>
          <p:cNvPr id="289" name="Google Shape;289;p40"/>
          <p:cNvSpPr/>
          <p:nvPr/>
        </p:nvSpPr>
        <p:spPr>
          <a:xfrm flipH="1">
            <a:off x="817724" y="3350"/>
            <a:ext cx="2529900" cy="5143500"/>
          </a:xfrm>
          <a:prstGeom prst="rect">
            <a:avLst/>
          </a:prstGeom>
          <a:gradFill>
            <a:gsLst>
              <a:gs pos="0">
                <a:schemeClr val="lt1"/>
              </a:gs>
              <a:gs pos="100000">
                <a:srgbClr val="FFFFFF">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40"/>
          <p:cNvSpPr/>
          <p:nvPr/>
        </p:nvSpPr>
        <p:spPr>
          <a:xfrm flipH="1">
            <a:off x="2627082" y="3350"/>
            <a:ext cx="835200" cy="5143500"/>
          </a:xfrm>
          <a:prstGeom prst="rect">
            <a:avLst/>
          </a:prstGeom>
          <a:gradFill>
            <a:gsLst>
              <a:gs pos="0">
                <a:schemeClr val="lt1"/>
              </a:gs>
              <a:gs pos="100000">
                <a:srgbClr val="384957">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1" name="Google Shape;291;p40"/>
          <p:cNvCxnSpPr>
            <a:endCxn id="288" idx="2"/>
          </p:cNvCxnSpPr>
          <p:nvPr/>
        </p:nvCxnSpPr>
        <p:spPr>
          <a:xfrm>
            <a:off x="-115115" y="539500"/>
            <a:ext cx="8163600" cy="0"/>
          </a:xfrm>
          <a:prstGeom prst="straightConnector1">
            <a:avLst/>
          </a:prstGeom>
          <a:noFill/>
          <a:ln w="9525" cap="flat" cmpd="sng">
            <a:solidFill>
              <a:schemeClr val="dk1"/>
            </a:solidFill>
            <a:prstDash val="solid"/>
            <a:round/>
            <a:headEnd type="none" w="med" len="med"/>
            <a:tailEnd type="none" w="med" len="med"/>
          </a:ln>
        </p:spPr>
      </p:cxnSp>
      <p:pic>
        <p:nvPicPr>
          <p:cNvPr id="2" name="Picture 1" descr="A red and white logo&#10;&#10;Description automatically generated">
            <a:extLst>
              <a:ext uri="{FF2B5EF4-FFF2-40B4-BE49-F238E27FC236}">
                <a16:creationId xmlns:a16="http://schemas.microsoft.com/office/drawing/2014/main" id="{A5E2F87F-2096-2121-5935-5A2A16CBB495}"/>
              </a:ext>
            </a:extLst>
          </p:cNvPr>
          <p:cNvPicPr>
            <a:picLocks noChangeAspect="1"/>
          </p:cNvPicPr>
          <p:nvPr/>
        </p:nvPicPr>
        <p:blipFill>
          <a:blip r:embed="rId5"/>
          <a:stretch>
            <a:fillRect/>
          </a:stretch>
        </p:blipFill>
        <p:spPr>
          <a:xfrm>
            <a:off x="8401621" y="5490"/>
            <a:ext cx="742379" cy="742379"/>
          </a:xfrm>
          <a:prstGeom prst="rect">
            <a:avLst/>
          </a:prstGeom>
        </p:spPr>
      </p:pic>
    </p:spTree>
    <p:extLst>
      <p:ext uri="{BB962C8B-B14F-4D97-AF65-F5344CB8AC3E}">
        <p14:creationId xmlns:p14="http://schemas.microsoft.com/office/powerpoint/2010/main" val="28764093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red and white logo&#10;&#10;Description automatically generated">
            <a:extLst>
              <a:ext uri="{FF2B5EF4-FFF2-40B4-BE49-F238E27FC236}">
                <a16:creationId xmlns:a16="http://schemas.microsoft.com/office/drawing/2014/main" id="{DA82DB79-D1D2-3716-750D-F1D4994E17AA}"/>
              </a:ext>
            </a:extLst>
          </p:cNvPr>
          <p:cNvPicPr>
            <a:picLocks noChangeAspect="1"/>
          </p:cNvPicPr>
          <p:nvPr/>
        </p:nvPicPr>
        <p:blipFill>
          <a:blip r:embed="rId2"/>
          <a:stretch>
            <a:fillRect/>
          </a:stretch>
        </p:blipFill>
        <p:spPr>
          <a:xfrm>
            <a:off x="8401621" y="0"/>
            <a:ext cx="742379" cy="742379"/>
          </a:xfrm>
          <a:prstGeom prst="rect">
            <a:avLst/>
          </a:prstGeom>
        </p:spPr>
      </p:pic>
      <p:sp>
        <p:nvSpPr>
          <p:cNvPr id="2" name="Google Shape;296;p41">
            <a:extLst>
              <a:ext uri="{FF2B5EF4-FFF2-40B4-BE49-F238E27FC236}">
                <a16:creationId xmlns:a16="http://schemas.microsoft.com/office/drawing/2014/main" id="{0ECFE95B-C72C-750C-F290-270EA7AE0AA1}"/>
              </a:ext>
            </a:extLst>
          </p:cNvPr>
          <p:cNvSpPr txBox="1">
            <a:spLocks noGrp="1"/>
          </p:cNvSpPr>
          <p:nvPr>
            <p:ph type="title"/>
          </p:nvPr>
        </p:nvSpPr>
        <p:spPr>
          <a:xfrm>
            <a:off x="0" y="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000"/>
              <a:t>Data Cleaning</a:t>
            </a:r>
          </a:p>
        </p:txBody>
      </p:sp>
      <p:sp>
        <p:nvSpPr>
          <p:cNvPr id="9" name="TextBox 8">
            <a:extLst>
              <a:ext uri="{FF2B5EF4-FFF2-40B4-BE49-F238E27FC236}">
                <a16:creationId xmlns:a16="http://schemas.microsoft.com/office/drawing/2014/main" id="{440E30A2-5291-8689-99D2-1FB057A014D3}"/>
              </a:ext>
            </a:extLst>
          </p:cNvPr>
          <p:cNvSpPr txBox="1"/>
          <p:nvPr/>
        </p:nvSpPr>
        <p:spPr>
          <a:xfrm>
            <a:off x="319051" y="1127268"/>
            <a:ext cx="4649724" cy="369332"/>
          </a:xfrm>
          <a:prstGeom prst="rect">
            <a:avLst/>
          </a:prstGeom>
          <a:noFill/>
        </p:spPr>
        <p:txBody>
          <a:bodyPr wrap="square">
            <a:spAutoFit/>
          </a:bodyPr>
          <a:lstStyle/>
          <a:p>
            <a:r>
              <a:rPr lang="en-US" sz="1800">
                <a:solidFill>
                  <a:srgbClr val="FFFFFF"/>
                </a:solidFill>
              </a:rPr>
              <a:t>Check for missing values</a:t>
            </a:r>
          </a:p>
        </p:txBody>
      </p:sp>
      <p:pic>
        <p:nvPicPr>
          <p:cNvPr id="13" name="Picture 12">
            <a:extLst>
              <a:ext uri="{FF2B5EF4-FFF2-40B4-BE49-F238E27FC236}">
                <a16:creationId xmlns:a16="http://schemas.microsoft.com/office/drawing/2014/main" id="{DFCF2441-8C4F-3923-3038-D511911C55E7}"/>
              </a:ext>
            </a:extLst>
          </p:cNvPr>
          <p:cNvPicPr>
            <a:picLocks noChangeAspect="1"/>
          </p:cNvPicPr>
          <p:nvPr/>
        </p:nvPicPr>
        <p:blipFill>
          <a:blip r:embed="rId3"/>
          <a:stretch>
            <a:fillRect/>
          </a:stretch>
        </p:blipFill>
        <p:spPr>
          <a:xfrm>
            <a:off x="371189" y="2081395"/>
            <a:ext cx="4914900" cy="673100"/>
          </a:xfrm>
          <a:prstGeom prst="rect">
            <a:avLst/>
          </a:prstGeom>
        </p:spPr>
      </p:pic>
      <p:pic>
        <p:nvPicPr>
          <p:cNvPr id="14" name="Picture 13">
            <a:extLst>
              <a:ext uri="{FF2B5EF4-FFF2-40B4-BE49-F238E27FC236}">
                <a16:creationId xmlns:a16="http://schemas.microsoft.com/office/drawing/2014/main" id="{18FAA266-F730-D3F9-FB4E-D942E1D1F221}"/>
              </a:ext>
            </a:extLst>
          </p:cNvPr>
          <p:cNvPicPr>
            <a:picLocks noChangeAspect="1"/>
          </p:cNvPicPr>
          <p:nvPr/>
        </p:nvPicPr>
        <p:blipFill>
          <a:blip r:embed="rId4"/>
          <a:stretch>
            <a:fillRect/>
          </a:stretch>
        </p:blipFill>
        <p:spPr>
          <a:xfrm>
            <a:off x="5605793" y="348690"/>
            <a:ext cx="2421225" cy="4446119"/>
          </a:xfrm>
          <a:prstGeom prst="rect">
            <a:avLst/>
          </a:prstGeom>
        </p:spPr>
      </p:pic>
      <p:sp>
        <p:nvSpPr>
          <p:cNvPr id="15" name="TextBox 14">
            <a:extLst>
              <a:ext uri="{FF2B5EF4-FFF2-40B4-BE49-F238E27FC236}">
                <a16:creationId xmlns:a16="http://schemas.microsoft.com/office/drawing/2014/main" id="{4C5C88A4-7980-6130-597D-66BF9D0F456D}"/>
              </a:ext>
            </a:extLst>
          </p:cNvPr>
          <p:cNvSpPr txBox="1"/>
          <p:nvPr/>
        </p:nvSpPr>
        <p:spPr>
          <a:xfrm>
            <a:off x="371189" y="3415496"/>
            <a:ext cx="4649724" cy="646331"/>
          </a:xfrm>
          <a:prstGeom prst="rect">
            <a:avLst/>
          </a:prstGeom>
          <a:noFill/>
        </p:spPr>
        <p:txBody>
          <a:bodyPr wrap="square">
            <a:spAutoFit/>
          </a:bodyPr>
          <a:lstStyle/>
          <a:p>
            <a:r>
              <a:rPr lang="en-US" sz="1800">
                <a:solidFill>
                  <a:srgbClr val="FFFFFF"/>
                </a:solidFill>
              </a:rPr>
              <a:t>The dataset does not contain any missing values, which is excellent for our analysis.</a:t>
            </a:r>
          </a:p>
        </p:txBody>
      </p:sp>
    </p:spTree>
    <p:extLst>
      <p:ext uri="{BB962C8B-B14F-4D97-AF65-F5344CB8AC3E}">
        <p14:creationId xmlns:p14="http://schemas.microsoft.com/office/powerpoint/2010/main" val="1240488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red and white logo&#10;&#10;Description automatically generated">
            <a:extLst>
              <a:ext uri="{FF2B5EF4-FFF2-40B4-BE49-F238E27FC236}">
                <a16:creationId xmlns:a16="http://schemas.microsoft.com/office/drawing/2014/main" id="{DA82DB79-D1D2-3716-750D-F1D4994E17AA}"/>
              </a:ext>
            </a:extLst>
          </p:cNvPr>
          <p:cNvPicPr>
            <a:picLocks noChangeAspect="1"/>
          </p:cNvPicPr>
          <p:nvPr/>
        </p:nvPicPr>
        <p:blipFill>
          <a:blip r:embed="rId3"/>
          <a:stretch>
            <a:fillRect/>
          </a:stretch>
        </p:blipFill>
        <p:spPr>
          <a:xfrm>
            <a:off x="8401621" y="0"/>
            <a:ext cx="742379" cy="742379"/>
          </a:xfrm>
          <a:prstGeom prst="rect">
            <a:avLst/>
          </a:prstGeom>
        </p:spPr>
      </p:pic>
      <p:sp>
        <p:nvSpPr>
          <p:cNvPr id="2" name="Google Shape;296;p41">
            <a:extLst>
              <a:ext uri="{FF2B5EF4-FFF2-40B4-BE49-F238E27FC236}">
                <a16:creationId xmlns:a16="http://schemas.microsoft.com/office/drawing/2014/main" id="{0ECFE95B-C72C-750C-F290-270EA7AE0AA1}"/>
              </a:ext>
            </a:extLst>
          </p:cNvPr>
          <p:cNvSpPr txBox="1">
            <a:spLocks noGrp="1"/>
          </p:cNvSpPr>
          <p:nvPr>
            <p:ph type="title"/>
          </p:nvPr>
        </p:nvSpPr>
        <p:spPr>
          <a:xfrm>
            <a:off x="0" y="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000"/>
              <a:t>Data Preparation</a:t>
            </a:r>
          </a:p>
        </p:txBody>
      </p:sp>
      <p:sp>
        <p:nvSpPr>
          <p:cNvPr id="4" name="Google Shape;296;p41">
            <a:extLst>
              <a:ext uri="{FF2B5EF4-FFF2-40B4-BE49-F238E27FC236}">
                <a16:creationId xmlns:a16="http://schemas.microsoft.com/office/drawing/2014/main" id="{181F4657-8FE5-7B2F-A802-95FF39563C91}"/>
              </a:ext>
            </a:extLst>
          </p:cNvPr>
          <p:cNvSpPr txBox="1">
            <a:spLocks/>
          </p:cNvSpPr>
          <p:nvPr/>
        </p:nvSpPr>
        <p:spPr>
          <a:xfrm>
            <a:off x="546264" y="1009749"/>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200"/>
              <a:buFont typeface="Alata"/>
              <a:buNone/>
              <a:defRPr sz="3200" b="0" i="0" u="none" strike="noStrike" cap="none">
                <a:solidFill>
                  <a:schemeClr val="dk1"/>
                </a:solidFill>
                <a:latin typeface="Alata"/>
                <a:ea typeface="Alata"/>
                <a:cs typeface="Alata"/>
                <a:sym typeface="Alata"/>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r>
              <a:rPr lang="en-US" sz="1800"/>
              <a:t>Convert FlightDate to datetime</a:t>
            </a:r>
          </a:p>
        </p:txBody>
      </p:sp>
      <p:pic>
        <p:nvPicPr>
          <p:cNvPr id="5" name="Picture 4">
            <a:extLst>
              <a:ext uri="{FF2B5EF4-FFF2-40B4-BE49-F238E27FC236}">
                <a16:creationId xmlns:a16="http://schemas.microsoft.com/office/drawing/2014/main" id="{2B2AF03D-D7CC-6653-BD81-5D0D4E0C82AE}"/>
              </a:ext>
            </a:extLst>
          </p:cNvPr>
          <p:cNvPicPr>
            <a:picLocks noChangeAspect="1"/>
          </p:cNvPicPr>
          <p:nvPr/>
        </p:nvPicPr>
        <p:blipFill>
          <a:blip r:embed="rId4"/>
          <a:stretch>
            <a:fillRect/>
          </a:stretch>
        </p:blipFill>
        <p:spPr>
          <a:xfrm>
            <a:off x="685800" y="2147973"/>
            <a:ext cx="7772400" cy="1242309"/>
          </a:xfrm>
          <a:prstGeom prst="rect">
            <a:avLst/>
          </a:prstGeom>
        </p:spPr>
      </p:pic>
    </p:spTree>
    <p:extLst>
      <p:ext uri="{BB962C8B-B14F-4D97-AF65-F5344CB8AC3E}">
        <p14:creationId xmlns:p14="http://schemas.microsoft.com/office/powerpoint/2010/main" val="15722153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red and white logo&#10;&#10;Description automatically generated">
            <a:extLst>
              <a:ext uri="{FF2B5EF4-FFF2-40B4-BE49-F238E27FC236}">
                <a16:creationId xmlns:a16="http://schemas.microsoft.com/office/drawing/2014/main" id="{DA82DB79-D1D2-3716-750D-F1D4994E17AA}"/>
              </a:ext>
            </a:extLst>
          </p:cNvPr>
          <p:cNvPicPr>
            <a:picLocks noChangeAspect="1"/>
          </p:cNvPicPr>
          <p:nvPr/>
        </p:nvPicPr>
        <p:blipFill>
          <a:blip r:embed="rId3"/>
          <a:stretch>
            <a:fillRect/>
          </a:stretch>
        </p:blipFill>
        <p:spPr>
          <a:xfrm>
            <a:off x="8401621" y="0"/>
            <a:ext cx="742379" cy="742379"/>
          </a:xfrm>
          <a:prstGeom prst="rect">
            <a:avLst/>
          </a:prstGeom>
        </p:spPr>
      </p:pic>
      <p:sp>
        <p:nvSpPr>
          <p:cNvPr id="2" name="Google Shape;296;p41">
            <a:extLst>
              <a:ext uri="{FF2B5EF4-FFF2-40B4-BE49-F238E27FC236}">
                <a16:creationId xmlns:a16="http://schemas.microsoft.com/office/drawing/2014/main" id="{0ECFE95B-C72C-750C-F290-270EA7AE0AA1}"/>
              </a:ext>
            </a:extLst>
          </p:cNvPr>
          <p:cNvSpPr txBox="1">
            <a:spLocks noGrp="1"/>
          </p:cNvSpPr>
          <p:nvPr>
            <p:ph type="title"/>
          </p:nvPr>
        </p:nvSpPr>
        <p:spPr>
          <a:xfrm>
            <a:off x="0" y="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000"/>
              <a:t>Exploratory Data Analysis</a:t>
            </a:r>
          </a:p>
        </p:txBody>
      </p:sp>
      <p:sp>
        <p:nvSpPr>
          <p:cNvPr id="4" name="Google Shape;296;p41">
            <a:extLst>
              <a:ext uri="{FF2B5EF4-FFF2-40B4-BE49-F238E27FC236}">
                <a16:creationId xmlns:a16="http://schemas.microsoft.com/office/drawing/2014/main" id="{181F4657-8FE5-7B2F-A802-95FF39563C91}"/>
              </a:ext>
            </a:extLst>
          </p:cNvPr>
          <p:cNvSpPr txBox="1">
            <a:spLocks/>
          </p:cNvSpPr>
          <p:nvPr/>
        </p:nvSpPr>
        <p:spPr>
          <a:xfrm>
            <a:off x="461203" y="848170"/>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200"/>
              <a:buFont typeface="Alata"/>
              <a:buNone/>
              <a:defRPr sz="3200" b="0" i="0" u="none" strike="noStrike" cap="none">
                <a:solidFill>
                  <a:schemeClr val="dk1"/>
                </a:solidFill>
                <a:latin typeface="Alata"/>
                <a:ea typeface="Alata"/>
                <a:cs typeface="Alata"/>
                <a:sym typeface="Alata"/>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r>
              <a:rPr lang="en-US" sz="1800"/>
              <a:t>1. Statistical Summary</a:t>
            </a:r>
          </a:p>
        </p:txBody>
      </p:sp>
      <p:pic>
        <p:nvPicPr>
          <p:cNvPr id="3" name="Picture 2">
            <a:extLst>
              <a:ext uri="{FF2B5EF4-FFF2-40B4-BE49-F238E27FC236}">
                <a16:creationId xmlns:a16="http://schemas.microsoft.com/office/drawing/2014/main" id="{9DC7DE06-2B5C-7F1E-99BA-C83E2707F2CA}"/>
              </a:ext>
            </a:extLst>
          </p:cNvPr>
          <p:cNvPicPr>
            <a:picLocks noChangeAspect="1"/>
          </p:cNvPicPr>
          <p:nvPr/>
        </p:nvPicPr>
        <p:blipFill>
          <a:blip r:embed="rId4"/>
          <a:stretch>
            <a:fillRect/>
          </a:stretch>
        </p:blipFill>
        <p:spPr>
          <a:xfrm>
            <a:off x="546264" y="1874561"/>
            <a:ext cx="4592733" cy="697189"/>
          </a:xfrm>
          <a:prstGeom prst="rect">
            <a:avLst/>
          </a:prstGeom>
        </p:spPr>
      </p:pic>
      <p:sp>
        <p:nvSpPr>
          <p:cNvPr id="7" name="TextBox 6">
            <a:extLst>
              <a:ext uri="{FF2B5EF4-FFF2-40B4-BE49-F238E27FC236}">
                <a16:creationId xmlns:a16="http://schemas.microsoft.com/office/drawing/2014/main" id="{6C1FE601-090E-C8FA-D420-9119E76AB00F}"/>
              </a:ext>
            </a:extLst>
          </p:cNvPr>
          <p:cNvSpPr txBox="1"/>
          <p:nvPr/>
        </p:nvSpPr>
        <p:spPr>
          <a:xfrm>
            <a:off x="546264" y="3168273"/>
            <a:ext cx="7703999" cy="954107"/>
          </a:xfrm>
          <a:prstGeom prst="rect">
            <a:avLst/>
          </a:prstGeom>
          <a:noFill/>
        </p:spPr>
        <p:txBody>
          <a:bodyPr wrap="square" rtlCol="0">
            <a:spAutoFit/>
          </a:bodyPr>
          <a:lstStyle/>
          <a:p>
            <a:r>
              <a:rPr lang="en-US" b="1">
                <a:solidFill>
                  <a:schemeClr val="tx1"/>
                </a:solidFill>
              </a:rPr>
              <a:t>Departure Delay</a:t>
            </a:r>
            <a:r>
              <a:rPr lang="en-US">
                <a:solidFill>
                  <a:schemeClr val="tx1"/>
                </a:solidFill>
              </a:rPr>
              <a:t>: The average delay is around 52 minutes for departures</a:t>
            </a:r>
          </a:p>
          <a:p>
            <a:endParaRPr lang="en-US" b="1">
              <a:solidFill>
                <a:schemeClr val="tx1"/>
              </a:solidFill>
            </a:endParaRPr>
          </a:p>
          <a:p>
            <a:r>
              <a:rPr lang="en-US" b="1">
                <a:solidFill>
                  <a:schemeClr val="tx1"/>
                </a:solidFill>
              </a:rPr>
              <a:t>Minimum and Maximum Delays</a:t>
            </a:r>
            <a:r>
              <a:rPr lang="en-US">
                <a:solidFill>
                  <a:schemeClr val="tx1"/>
                </a:solidFill>
              </a:rPr>
              <a:t>: The minimum recorded delay is 1 minute, and the maximum delays reach up to 2545 minutes for departures, this indicates the presence of outliers.</a:t>
            </a:r>
          </a:p>
        </p:txBody>
      </p:sp>
      <p:pic>
        <p:nvPicPr>
          <p:cNvPr id="5" name="Picture 4">
            <a:extLst>
              <a:ext uri="{FF2B5EF4-FFF2-40B4-BE49-F238E27FC236}">
                <a16:creationId xmlns:a16="http://schemas.microsoft.com/office/drawing/2014/main" id="{71C2F8E2-F8C0-DD34-6F9C-0D33476AD335}"/>
              </a:ext>
            </a:extLst>
          </p:cNvPr>
          <p:cNvPicPr>
            <a:picLocks noChangeAspect="1"/>
          </p:cNvPicPr>
          <p:nvPr/>
        </p:nvPicPr>
        <p:blipFill>
          <a:blip r:embed="rId5"/>
          <a:stretch>
            <a:fillRect/>
          </a:stretch>
        </p:blipFill>
        <p:spPr>
          <a:xfrm>
            <a:off x="6234530" y="807515"/>
            <a:ext cx="1930673" cy="1764235"/>
          </a:xfrm>
          <a:prstGeom prst="rect">
            <a:avLst/>
          </a:prstGeom>
        </p:spPr>
      </p:pic>
    </p:spTree>
    <p:extLst>
      <p:ext uri="{BB962C8B-B14F-4D97-AF65-F5344CB8AC3E}">
        <p14:creationId xmlns:p14="http://schemas.microsoft.com/office/powerpoint/2010/main" val="19656922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red and white logo&#10;&#10;Description automatically generated">
            <a:extLst>
              <a:ext uri="{FF2B5EF4-FFF2-40B4-BE49-F238E27FC236}">
                <a16:creationId xmlns:a16="http://schemas.microsoft.com/office/drawing/2014/main" id="{DA82DB79-D1D2-3716-750D-F1D4994E17AA}"/>
              </a:ext>
            </a:extLst>
          </p:cNvPr>
          <p:cNvPicPr>
            <a:picLocks noChangeAspect="1"/>
          </p:cNvPicPr>
          <p:nvPr/>
        </p:nvPicPr>
        <p:blipFill>
          <a:blip r:embed="rId3"/>
          <a:stretch>
            <a:fillRect/>
          </a:stretch>
        </p:blipFill>
        <p:spPr>
          <a:xfrm>
            <a:off x="8401621" y="0"/>
            <a:ext cx="742379" cy="742379"/>
          </a:xfrm>
          <a:prstGeom prst="rect">
            <a:avLst/>
          </a:prstGeom>
        </p:spPr>
      </p:pic>
      <p:sp>
        <p:nvSpPr>
          <p:cNvPr id="2" name="Google Shape;296;p41">
            <a:extLst>
              <a:ext uri="{FF2B5EF4-FFF2-40B4-BE49-F238E27FC236}">
                <a16:creationId xmlns:a16="http://schemas.microsoft.com/office/drawing/2014/main" id="{0ECFE95B-C72C-750C-F290-270EA7AE0AA1}"/>
              </a:ext>
            </a:extLst>
          </p:cNvPr>
          <p:cNvSpPr txBox="1">
            <a:spLocks noGrp="1"/>
          </p:cNvSpPr>
          <p:nvPr>
            <p:ph type="title"/>
          </p:nvPr>
        </p:nvSpPr>
        <p:spPr>
          <a:xfrm>
            <a:off x="0" y="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000"/>
              <a:t>Exploratory Data Analysis</a:t>
            </a:r>
          </a:p>
        </p:txBody>
      </p:sp>
      <p:sp>
        <p:nvSpPr>
          <p:cNvPr id="4" name="Google Shape;296;p41">
            <a:extLst>
              <a:ext uri="{FF2B5EF4-FFF2-40B4-BE49-F238E27FC236}">
                <a16:creationId xmlns:a16="http://schemas.microsoft.com/office/drawing/2014/main" id="{181F4657-8FE5-7B2F-A802-95FF39563C91}"/>
              </a:ext>
            </a:extLst>
          </p:cNvPr>
          <p:cNvSpPr txBox="1">
            <a:spLocks/>
          </p:cNvSpPr>
          <p:nvPr/>
        </p:nvSpPr>
        <p:spPr>
          <a:xfrm>
            <a:off x="546264" y="786844"/>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200"/>
              <a:buFont typeface="Alata"/>
              <a:buNone/>
              <a:defRPr sz="3200" b="0" i="0" u="none" strike="noStrike" cap="none">
                <a:solidFill>
                  <a:schemeClr val="dk1"/>
                </a:solidFill>
                <a:latin typeface="Alata"/>
                <a:ea typeface="Alata"/>
                <a:cs typeface="Alata"/>
                <a:sym typeface="Alata"/>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r>
              <a:rPr lang="en-US" sz="1800"/>
              <a:t>2. Checking for outliers</a:t>
            </a:r>
          </a:p>
        </p:txBody>
      </p:sp>
      <p:pic>
        <p:nvPicPr>
          <p:cNvPr id="9" name="Picture 8">
            <a:extLst>
              <a:ext uri="{FF2B5EF4-FFF2-40B4-BE49-F238E27FC236}">
                <a16:creationId xmlns:a16="http://schemas.microsoft.com/office/drawing/2014/main" id="{A4EBE736-57F1-2A5E-5321-C5B272A30F81}"/>
              </a:ext>
            </a:extLst>
          </p:cNvPr>
          <p:cNvPicPr>
            <a:picLocks noChangeAspect="1"/>
          </p:cNvPicPr>
          <p:nvPr/>
        </p:nvPicPr>
        <p:blipFill>
          <a:blip r:embed="rId4"/>
          <a:stretch>
            <a:fillRect/>
          </a:stretch>
        </p:blipFill>
        <p:spPr>
          <a:xfrm>
            <a:off x="685800" y="1239043"/>
            <a:ext cx="6108405" cy="3663350"/>
          </a:xfrm>
          <a:prstGeom prst="rect">
            <a:avLst/>
          </a:prstGeom>
        </p:spPr>
      </p:pic>
    </p:spTree>
    <p:extLst>
      <p:ext uri="{BB962C8B-B14F-4D97-AF65-F5344CB8AC3E}">
        <p14:creationId xmlns:p14="http://schemas.microsoft.com/office/powerpoint/2010/main" val="18433815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red and white logo&#10;&#10;Description automatically generated">
            <a:extLst>
              <a:ext uri="{FF2B5EF4-FFF2-40B4-BE49-F238E27FC236}">
                <a16:creationId xmlns:a16="http://schemas.microsoft.com/office/drawing/2014/main" id="{DA82DB79-D1D2-3716-750D-F1D4994E17AA}"/>
              </a:ext>
            </a:extLst>
          </p:cNvPr>
          <p:cNvPicPr>
            <a:picLocks noChangeAspect="1"/>
          </p:cNvPicPr>
          <p:nvPr/>
        </p:nvPicPr>
        <p:blipFill>
          <a:blip r:embed="rId3"/>
          <a:stretch>
            <a:fillRect/>
          </a:stretch>
        </p:blipFill>
        <p:spPr>
          <a:xfrm>
            <a:off x="8401621" y="0"/>
            <a:ext cx="742379" cy="742379"/>
          </a:xfrm>
          <a:prstGeom prst="rect">
            <a:avLst/>
          </a:prstGeom>
        </p:spPr>
      </p:pic>
      <p:sp>
        <p:nvSpPr>
          <p:cNvPr id="2" name="Google Shape;296;p41">
            <a:extLst>
              <a:ext uri="{FF2B5EF4-FFF2-40B4-BE49-F238E27FC236}">
                <a16:creationId xmlns:a16="http://schemas.microsoft.com/office/drawing/2014/main" id="{0ECFE95B-C72C-750C-F290-270EA7AE0AA1}"/>
              </a:ext>
            </a:extLst>
          </p:cNvPr>
          <p:cNvSpPr txBox="1">
            <a:spLocks noGrp="1"/>
          </p:cNvSpPr>
          <p:nvPr>
            <p:ph type="title"/>
          </p:nvPr>
        </p:nvSpPr>
        <p:spPr>
          <a:xfrm>
            <a:off x="0" y="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000"/>
              <a:t>Exploratory Data Analysis</a:t>
            </a:r>
          </a:p>
        </p:txBody>
      </p:sp>
      <p:pic>
        <p:nvPicPr>
          <p:cNvPr id="3" name="Picture 2">
            <a:extLst>
              <a:ext uri="{FF2B5EF4-FFF2-40B4-BE49-F238E27FC236}">
                <a16:creationId xmlns:a16="http://schemas.microsoft.com/office/drawing/2014/main" id="{D9518BD9-0F06-B597-3C87-322DDB095A0C}"/>
              </a:ext>
            </a:extLst>
          </p:cNvPr>
          <p:cNvPicPr>
            <a:picLocks noChangeAspect="1"/>
          </p:cNvPicPr>
          <p:nvPr/>
        </p:nvPicPr>
        <p:blipFill>
          <a:blip r:embed="rId4"/>
          <a:stretch>
            <a:fillRect/>
          </a:stretch>
        </p:blipFill>
        <p:spPr>
          <a:xfrm>
            <a:off x="1247268" y="596555"/>
            <a:ext cx="5972239" cy="4546946"/>
          </a:xfrm>
          <a:prstGeom prst="rect">
            <a:avLst/>
          </a:prstGeom>
        </p:spPr>
      </p:pic>
    </p:spTree>
    <p:extLst>
      <p:ext uri="{BB962C8B-B14F-4D97-AF65-F5344CB8AC3E}">
        <p14:creationId xmlns:p14="http://schemas.microsoft.com/office/powerpoint/2010/main" val="14646759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red and white logo&#10;&#10;Description automatically generated">
            <a:extLst>
              <a:ext uri="{FF2B5EF4-FFF2-40B4-BE49-F238E27FC236}">
                <a16:creationId xmlns:a16="http://schemas.microsoft.com/office/drawing/2014/main" id="{DA82DB79-D1D2-3716-750D-F1D4994E17AA}"/>
              </a:ext>
            </a:extLst>
          </p:cNvPr>
          <p:cNvPicPr>
            <a:picLocks noChangeAspect="1"/>
          </p:cNvPicPr>
          <p:nvPr/>
        </p:nvPicPr>
        <p:blipFill>
          <a:blip r:embed="rId3"/>
          <a:stretch>
            <a:fillRect/>
          </a:stretch>
        </p:blipFill>
        <p:spPr>
          <a:xfrm>
            <a:off x="8401621" y="0"/>
            <a:ext cx="742379" cy="742379"/>
          </a:xfrm>
          <a:prstGeom prst="rect">
            <a:avLst/>
          </a:prstGeom>
        </p:spPr>
      </p:pic>
      <p:sp>
        <p:nvSpPr>
          <p:cNvPr id="2" name="Google Shape;296;p41">
            <a:extLst>
              <a:ext uri="{FF2B5EF4-FFF2-40B4-BE49-F238E27FC236}">
                <a16:creationId xmlns:a16="http://schemas.microsoft.com/office/drawing/2014/main" id="{0ECFE95B-C72C-750C-F290-270EA7AE0AA1}"/>
              </a:ext>
            </a:extLst>
          </p:cNvPr>
          <p:cNvSpPr txBox="1">
            <a:spLocks noGrp="1"/>
          </p:cNvSpPr>
          <p:nvPr>
            <p:ph type="title"/>
          </p:nvPr>
        </p:nvSpPr>
        <p:spPr>
          <a:xfrm>
            <a:off x="0" y="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000"/>
              <a:t>Exploratory Data Analysis</a:t>
            </a:r>
          </a:p>
        </p:txBody>
      </p:sp>
      <p:pic>
        <p:nvPicPr>
          <p:cNvPr id="4" name="Picture 3">
            <a:extLst>
              <a:ext uri="{FF2B5EF4-FFF2-40B4-BE49-F238E27FC236}">
                <a16:creationId xmlns:a16="http://schemas.microsoft.com/office/drawing/2014/main" id="{CEA468B4-27E1-D9F9-B7F6-C97BC2A1F58B}"/>
              </a:ext>
            </a:extLst>
          </p:cNvPr>
          <p:cNvPicPr>
            <a:picLocks noChangeAspect="1"/>
          </p:cNvPicPr>
          <p:nvPr/>
        </p:nvPicPr>
        <p:blipFill>
          <a:blip r:embed="rId4"/>
          <a:stretch>
            <a:fillRect/>
          </a:stretch>
        </p:blipFill>
        <p:spPr>
          <a:xfrm>
            <a:off x="749595" y="572700"/>
            <a:ext cx="7468034" cy="4163307"/>
          </a:xfrm>
          <a:prstGeom prst="rect">
            <a:avLst/>
          </a:prstGeom>
        </p:spPr>
      </p:pic>
    </p:spTree>
    <p:extLst>
      <p:ext uri="{BB962C8B-B14F-4D97-AF65-F5344CB8AC3E}">
        <p14:creationId xmlns:p14="http://schemas.microsoft.com/office/powerpoint/2010/main" val="17262577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384957"/>
        </a:solidFill>
        <a:effectLst/>
      </p:bgPr>
    </p:bg>
    <p:spTree>
      <p:nvGrpSpPr>
        <p:cNvPr id="1" name="Shape 251"/>
        <p:cNvGrpSpPr/>
        <p:nvPr/>
      </p:nvGrpSpPr>
      <p:grpSpPr>
        <a:xfrm>
          <a:off x="0" y="0"/>
          <a:ext cx="0" cy="0"/>
          <a:chOff x="0" y="0"/>
          <a:chExt cx="0" cy="0"/>
        </a:xfrm>
      </p:grpSpPr>
      <p:pic>
        <p:nvPicPr>
          <p:cNvPr id="252" name="Google Shape;252;p38"/>
          <p:cNvPicPr preferRelativeResize="0">
            <a:picLocks noGrp="1"/>
          </p:cNvPicPr>
          <p:nvPr>
            <p:ph type="pic" idx="16"/>
          </p:nvPr>
        </p:nvPicPr>
        <p:blipFill rotWithShape="1">
          <a:blip r:embed="rId3">
            <a:alphaModFix/>
          </a:blip>
          <a:srcRect l="4983" r="33341"/>
          <a:stretch/>
        </p:blipFill>
        <p:spPr>
          <a:xfrm>
            <a:off x="5971900" y="0"/>
            <a:ext cx="3172200" cy="5143500"/>
          </a:xfrm>
          <a:prstGeom prst="rect">
            <a:avLst/>
          </a:prstGeom>
        </p:spPr>
      </p:pic>
      <p:sp>
        <p:nvSpPr>
          <p:cNvPr id="253" name="Google Shape;253;p38"/>
          <p:cNvSpPr/>
          <p:nvPr/>
        </p:nvSpPr>
        <p:spPr>
          <a:xfrm>
            <a:off x="5900882" y="3350"/>
            <a:ext cx="2529900" cy="5143500"/>
          </a:xfrm>
          <a:prstGeom prst="rect">
            <a:avLst/>
          </a:prstGeom>
          <a:gradFill>
            <a:gsLst>
              <a:gs pos="0">
                <a:schemeClr val="lt1"/>
              </a:gs>
              <a:gs pos="100000">
                <a:srgbClr val="FFFFFF">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38"/>
          <p:cNvSpPr txBox="1">
            <a:spLocks noGrp="1"/>
          </p:cNvSpPr>
          <p:nvPr>
            <p:ph type="title"/>
          </p:nvPr>
        </p:nvSpPr>
        <p:spPr>
          <a:xfrm>
            <a:off x="683515" y="50216"/>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000"/>
              <a:t>Agenda</a:t>
            </a:r>
          </a:p>
        </p:txBody>
      </p:sp>
      <p:sp>
        <p:nvSpPr>
          <p:cNvPr id="257" name="Google Shape;257;p38"/>
          <p:cNvSpPr txBox="1">
            <a:spLocks noGrp="1"/>
          </p:cNvSpPr>
          <p:nvPr>
            <p:ph type="subTitle" idx="2"/>
          </p:nvPr>
        </p:nvSpPr>
        <p:spPr>
          <a:xfrm>
            <a:off x="1281572" y="1130615"/>
            <a:ext cx="1073332" cy="34064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Vyshnavi</a:t>
            </a:r>
            <a:endParaRPr/>
          </a:p>
        </p:txBody>
      </p:sp>
      <p:sp>
        <p:nvSpPr>
          <p:cNvPr id="259" name="Google Shape;259;p38"/>
          <p:cNvSpPr txBox="1">
            <a:spLocks noGrp="1"/>
          </p:cNvSpPr>
          <p:nvPr>
            <p:ph type="title" idx="5"/>
          </p:nvPr>
        </p:nvSpPr>
        <p:spPr>
          <a:xfrm>
            <a:off x="513197" y="885250"/>
            <a:ext cx="701400" cy="553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1</a:t>
            </a:r>
            <a:endParaRPr/>
          </a:p>
        </p:txBody>
      </p:sp>
      <p:sp>
        <p:nvSpPr>
          <p:cNvPr id="260" name="Google Shape;260;p38"/>
          <p:cNvSpPr txBox="1">
            <a:spLocks noGrp="1"/>
          </p:cNvSpPr>
          <p:nvPr>
            <p:ph type="title" idx="6"/>
          </p:nvPr>
        </p:nvSpPr>
        <p:spPr>
          <a:xfrm>
            <a:off x="517426" y="3347054"/>
            <a:ext cx="701400" cy="561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4</a:t>
            </a:r>
            <a:endParaRPr/>
          </a:p>
        </p:txBody>
      </p:sp>
      <p:sp>
        <p:nvSpPr>
          <p:cNvPr id="261" name="Google Shape;261;p38"/>
          <p:cNvSpPr txBox="1">
            <a:spLocks noGrp="1"/>
          </p:cNvSpPr>
          <p:nvPr>
            <p:ph type="title" idx="7"/>
          </p:nvPr>
        </p:nvSpPr>
        <p:spPr>
          <a:xfrm>
            <a:off x="504267" y="2443726"/>
            <a:ext cx="701400" cy="561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3</a:t>
            </a:r>
            <a:endParaRPr/>
          </a:p>
        </p:txBody>
      </p:sp>
      <p:sp>
        <p:nvSpPr>
          <p:cNvPr id="262" name="Google Shape;262;p38"/>
          <p:cNvSpPr txBox="1">
            <a:spLocks noGrp="1"/>
          </p:cNvSpPr>
          <p:nvPr>
            <p:ph type="title" idx="8"/>
          </p:nvPr>
        </p:nvSpPr>
        <p:spPr>
          <a:xfrm>
            <a:off x="524046" y="1588340"/>
            <a:ext cx="701400" cy="553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2</a:t>
            </a:r>
            <a:endParaRPr/>
          </a:p>
        </p:txBody>
      </p:sp>
      <p:sp>
        <p:nvSpPr>
          <p:cNvPr id="263" name="Google Shape;263;p38"/>
          <p:cNvSpPr txBox="1">
            <a:spLocks noGrp="1"/>
          </p:cNvSpPr>
          <p:nvPr>
            <p:ph type="subTitle" idx="9"/>
          </p:nvPr>
        </p:nvSpPr>
        <p:spPr>
          <a:xfrm>
            <a:off x="1214597" y="906437"/>
            <a:ext cx="2959838" cy="39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Industry Overview</a:t>
            </a:r>
            <a:endParaRPr/>
          </a:p>
        </p:txBody>
      </p:sp>
      <p:sp>
        <p:nvSpPr>
          <p:cNvPr id="264" name="Google Shape;264;p38"/>
          <p:cNvSpPr txBox="1">
            <a:spLocks noGrp="1"/>
          </p:cNvSpPr>
          <p:nvPr>
            <p:ph type="subTitle" idx="13"/>
          </p:nvPr>
        </p:nvSpPr>
        <p:spPr>
          <a:xfrm>
            <a:off x="1199705" y="3427432"/>
            <a:ext cx="3949825" cy="39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Data Visualizations</a:t>
            </a:r>
            <a:endParaRPr/>
          </a:p>
        </p:txBody>
      </p:sp>
      <p:sp>
        <p:nvSpPr>
          <p:cNvPr id="265" name="Google Shape;265;p38"/>
          <p:cNvSpPr txBox="1">
            <a:spLocks noGrp="1"/>
          </p:cNvSpPr>
          <p:nvPr>
            <p:ph type="subTitle" idx="14"/>
          </p:nvPr>
        </p:nvSpPr>
        <p:spPr>
          <a:xfrm>
            <a:off x="1207977" y="4258508"/>
            <a:ext cx="4426043" cy="39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Business Implications</a:t>
            </a:r>
            <a:endParaRPr/>
          </a:p>
        </p:txBody>
      </p:sp>
      <p:sp>
        <p:nvSpPr>
          <p:cNvPr id="266" name="Google Shape;266;p38"/>
          <p:cNvSpPr txBox="1">
            <a:spLocks noGrp="1"/>
          </p:cNvSpPr>
          <p:nvPr>
            <p:ph type="subTitle" idx="15"/>
          </p:nvPr>
        </p:nvSpPr>
        <p:spPr>
          <a:xfrm>
            <a:off x="1214597" y="1768315"/>
            <a:ext cx="5530638" cy="39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Data Warehouse Design &amp; ETL</a:t>
            </a:r>
            <a:endParaRPr/>
          </a:p>
        </p:txBody>
      </p:sp>
      <p:sp>
        <p:nvSpPr>
          <p:cNvPr id="267" name="Google Shape;267;p38"/>
          <p:cNvSpPr/>
          <p:nvPr/>
        </p:nvSpPr>
        <p:spPr>
          <a:xfrm>
            <a:off x="5786224" y="3350"/>
            <a:ext cx="835200" cy="5143500"/>
          </a:xfrm>
          <a:prstGeom prst="rect">
            <a:avLst/>
          </a:prstGeom>
          <a:gradFill>
            <a:gsLst>
              <a:gs pos="0">
                <a:schemeClr val="lt1"/>
              </a:gs>
              <a:gs pos="100000">
                <a:srgbClr val="384957">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66;p38">
            <a:extLst>
              <a:ext uri="{FF2B5EF4-FFF2-40B4-BE49-F238E27FC236}">
                <a16:creationId xmlns:a16="http://schemas.microsoft.com/office/drawing/2014/main" id="{17B408FB-9E4B-E51B-41DE-11A56B387BD0}"/>
              </a:ext>
            </a:extLst>
          </p:cNvPr>
          <p:cNvSpPr txBox="1">
            <a:spLocks/>
          </p:cNvSpPr>
          <p:nvPr/>
        </p:nvSpPr>
        <p:spPr>
          <a:xfrm>
            <a:off x="1192899" y="2587236"/>
            <a:ext cx="5530638" cy="3945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200" b="0" i="0" u="none" strike="noStrike" cap="none">
                <a:solidFill>
                  <a:schemeClr val="dk1"/>
                </a:solidFill>
                <a:latin typeface="Alata"/>
                <a:ea typeface="Alata"/>
                <a:cs typeface="Alata"/>
                <a:sym typeface="Alata"/>
              </a:defRPr>
            </a:lvl1pPr>
            <a:lvl2pPr marL="914400" marR="0" lvl="1"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a:t>Exploratory Data Analysis</a:t>
            </a:r>
          </a:p>
        </p:txBody>
      </p:sp>
      <p:sp>
        <p:nvSpPr>
          <p:cNvPr id="9" name="Google Shape;260;p38">
            <a:extLst>
              <a:ext uri="{FF2B5EF4-FFF2-40B4-BE49-F238E27FC236}">
                <a16:creationId xmlns:a16="http://schemas.microsoft.com/office/drawing/2014/main" id="{FA84A8B2-C3FF-9375-7F1B-610A0EE0F9D3}"/>
              </a:ext>
            </a:extLst>
          </p:cNvPr>
          <p:cNvSpPr txBox="1">
            <a:spLocks/>
          </p:cNvSpPr>
          <p:nvPr/>
        </p:nvSpPr>
        <p:spPr>
          <a:xfrm>
            <a:off x="531311" y="4196582"/>
            <a:ext cx="701400" cy="561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Alata"/>
              <a:buNone/>
              <a:defRPr sz="3000" b="0" i="0" u="none" strike="noStrike" cap="none">
                <a:solidFill>
                  <a:schemeClr val="dk2"/>
                </a:solidFill>
                <a:latin typeface="Alata"/>
                <a:ea typeface="Alata"/>
                <a:cs typeface="Alata"/>
                <a:sym typeface="Alata"/>
              </a:defRPr>
            </a:lvl1pPr>
            <a:lvl2pPr marR="0" lvl="1"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9pPr>
          </a:lstStyle>
          <a:p>
            <a:r>
              <a:rPr lang="en"/>
              <a:t>5</a:t>
            </a:r>
          </a:p>
        </p:txBody>
      </p:sp>
      <p:sp>
        <p:nvSpPr>
          <p:cNvPr id="12" name="Google Shape;257;p38">
            <a:extLst>
              <a:ext uri="{FF2B5EF4-FFF2-40B4-BE49-F238E27FC236}">
                <a16:creationId xmlns:a16="http://schemas.microsoft.com/office/drawing/2014/main" id="{3F4AEDE7-D318-483B-FA6A-96082A8F03EC}"/>
              </a:ext>
            </a:extLst>
          </p:cNvPr>
          <p:cNvSpPr txBox="1">
            <a:spLocks/>
          </p:cNvSpPr>
          <p:nvPr/>
        </p:nvSpPr>
        <p:spPr>
          <a:xfrm>
            <a:off x="1267921" y="1994754"/>
            <a:ext cx="1073332" cy="3406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Lexend Deca Light"/>
              <a:buNone/>
              <a:defRPr sz="1400" b="0" i="0" u="none" strike="noStrike" cap="none">
                <a:solidFill>
                  <a:schemeClr val="dk1"/>
                </a:solidFill>
                <a:latin typeface="Lexend Deca Light"/>
                <a:ea typeface="Lexend Deca Light"/>
                <a:cs typeface="Lexend Deca Light"/>
                <a:sym typeface="Lexend Deca Light"/>
              </a:defRPr>
            </a:lvl1pPr>
            <a:lvl2pPr marL="914400" marR="0" lvl="1" indent="-317500" algn="ctr" rtl="0">
              <a:lnSpc>
                <a:spcPct val="100000"/>
              </a:lnSpc>
              <a:spcBef>
                <a:spcPts val="0"/>
              </a:spcBef>
              <a:spcAft>
                <a:spcPts val="0"/>
              </a:spcAft>
              <a:buClr>
                <a:schemeClr val="dk1"/>
              </a:buClr>
              <a:buSzPts val="1400"/>
              <a:buFont typeface="Lexend Deca Light"/>
              <a:buNone/>
              <a:defRPr sz="1400" b="0" i="0" u="none" strike="noStrike" cap="none">
                <a:solidFill>
                  <a:schemeClr val="dk1"/>
                </a:solidFill>
                <a:latin typeface="Lexend Deca Light"/>
                <a:ea typeface="Lexend Deca Light"/>
                <a:cs typeface="Lexend Deca Light"/>
                <a:sym typeface="Lexend Deca Light"/>
              </a:defRPr>
            </a:lvl2pPr>
            <a:lvl3pPr marL="1371600" marR="0" lvl="2" indent="-317500" algn="ctr" rtl="0">
              <a:lnSpc>
                <a:spcPct val="100000"/>
              </a:lnSpc>
              <a:spcBef>
                <a:spcPts val="1600"/>
              </a:spcBef>
              <a:spcAft>
                <a:spcPts val="0"/>
              </a:spcAft>
              <a:buClr>
                <a:schemeClr val="dk1"/>
              </a:buClr>
              <a:buSzPts val="1400"/>
              <a:buFont typeface="Lexend Deca Light"/>
              <a:buNone/>
              <a:defRPr sz="1400" b="0" i="0" u="none" strike="noStrike" cap="none">
                <a:solidFill>
                  <a:schemeClr val="dk1"/>
                </a:solidFill>
                <a:latin typeface="Lexend Deca Light"/>
                <a:ea typeface="Lexend Deca Light"/>
                <a:cs typeface="Lexend Deca Light"/>
                <a:sym typeface="Lexend Deca Light"/>
              </a:defRPr>
            </a:lvl3pPr>
            <a:lvl4pPr marL="1828800" marR="0" lvl="3" indent="-317500" algn="ctr" rtl="0">
              <a:lnSpc>
                <a:spcPct val="100000"/>
              </a:lnSpc>
              <a:spcBef>
                <a:spcPts val="1600"/>
              </a:spcBef>
              <a:spcAft>
                <a:spcPts val="0"/>
              </a:spcAft>
              <a:buClr>
                <a:schemeClr val="dk1"/>
              </a:buClr>
              <a:buSzPts val="1400"/>
              <a:buFont typeface="Lexend Deca Light"/>
              <a:buNone/>
              <a:defRPr sz="1400" b="0" i="0" u="none" strike="noStrike" cap="none">
                <a:solidFill>
                  <a:schemeClr val="dk1"/>
                </a:solidFill>
                <a:latin typeface="Lexend Deca Light"/>
                <a:ea typeface="Lexend Deca Light"/>
                <a:cs typeface="Lexend Deca Light"/>
                <a:sym typeface="Lexend Deca Light"/>
              </a:defRPr>
            </a:lvl4pPr>
            <a:lvl5pPr marL="2286000" marR="0" lvl="4" indent="-317500" algn="ctr" rtl="0">
              <a:lnSpc>
                <a:spcPct val="100000"/>
              </a:lnSpc>
              <a:spcBef>
                <a:spcPts val="1600"/>
              </a:spcBef>
              <a:spcAft>
                <a:spcPts val="0"/>
              </a:spcAft>
              <a:buClr>
                <a:schemeClr val="dk1"/>
              </a:buClr>
              <a:buSzPts val="1400"/>
              <a:buFont typeface="Lexend Deca Light"/>
              <a:buNone/>
              <a:defRPr sz="1400" b="0" i="0" u="none" strike="noStrike" cap="none">
                <a:solidFill>
                  <a:schemeClr val="dk1"/>
                </a:solidFill>
                <a:latin typeface="Lexend Deca Light"/>
                <a:ea typeface="Lexend Deca Light"/>
                <a:cs typeface="Lexend Deca Light"/>
                <a:sym typeface="Lexend Deca Light"/>
              </a:defRPr>
            </a:lvl5pPr>
            <a:lvl6pPr marL="2743200" marR="0" lvl="5" indent="-317500" algn="ctr" rtl="0">
              <a:lnSpc>
                <a:spcPct val="100000"/>
              </a:lnSpc>
              <a:spcBef>
                <a:spcPts val="1600"/>
              </a:spcBef>
              <a:spcAft>
                <a:spcPts val="0"/>
              </a:spcAft>
              <a:buClr>
                <a:schemeClr val="dk1"/>
              </a:buClr>
              <a:buSzPts val="1400"/>
              <a:buFont typeface="Lexend Deca Light"/>
              <a:buNone/>
              <a:defRPr sz="1400" b="0" i="0" u="none" strike="noStrike" cap="none">
                <a:solidFill>
                  <a:schemeClr val="dk1"/>
                </a:solidFill>
                <a:latin typeface="Lexend Deca Light"/>
                <a:ea typeface="Lexend Deca Light"/>
                <a:cs typeface="Lexend Deca Light"/>
                <a:sym typeface="Lexend Deca Light"/>
              </a:defRPr>
            </a:lvl6pPr>
            <a:lvl7pPr marL="3200400" marR="0" lvl="6" indent="-317500" algn="ctr" rtl="0">
              <a:lnSpc>
                <a:spcPct val="100000"/>
              </a:lnSpc>
              <a:spcBef>
                <a:spcPts val="1600"/>
              </a:spcBef>
              <a:spcAft>
                <a:spcPts val="0"/>
              </a:spcAft>
              <a:buClr>
                <a:schemeClr val="dk1"/>
              </a:buClr>
              <a:buSzPts val="1400"/>
              <a:buFont typeface="Lexend Deca Light"/>
              <a:buNone/>
              <a:defRPr sz="1400" b="0" i="0" u="none" strike="noStrike" cap="none">
                <a:solidFill>
                  <a:schemeClr val="dk1"/>
                </a:solidFill>
                <a:latin typeface="Lexend Deca Light"/>
                <a:ea typeface="Lexend Deca Light"/>
                <a:cs typeface="Lexend Deca Light"/>
                <a:sym typeface="Lexend Deca Light"/>
              </a:defRPr>
            </a:lvl7pPr>
            <a:lvl8pPr marL="3657600" marR="0" lvl="7" indent="-317500" algn="ctr" rtl="0">
              <a:lnSpc>
                <a:spcPct val="100000"/>
              </a:lnSpc>
              <a:spcBef>
                <a:spcPts val="1600"/>
              </a:spcBef>
              <a:spcAft>
                <a:spcPts val="0"/>
              </a:spcAft>
              <a:buClr>
                <a:schemeClr val="dk1"/>
              </a:buClr>
              <a:buSzPts val="1400"/>
              <a:buFont typeface="Lexend Deca Light"/>
              <a:buNone/>
              <a:defRPr sz="1400" b="0" i="0" u="none" strike="noStrike" cap="none">
                <a:solidFill>
                  <a:schemeClr val="dk1"/>
                </a:solidFill>
                <a:latin typeface="Lexend Deca Light"/>
                <a:ea typeface="Lexend Deca Light"/>
                <a:cs typeface="Lexend Deca Light"/>
                <a:sym typeface="Lexend Deca Light"/>
              </a:defRPr>
            </a:lvl8pPr>
            <a:lvl9pPr marL="4114800" marR="0" lvl="8" indent="-317500" algn="ctr" rtl="0">
              <a:lnSpc>
                <a:spcPct val="100000"/>
              </a:lnSpc>
              <a:spcBef>
                <a:spcPts val="1600"/>
              </a:spcBef>
              <a:spcAft>
                <a:spcPts val="1600"/>
              </a:spcAft>
              <a:buClr>
                <a:schemeClr val="dk1"/>
              </a:buClr>
              <a:buSzPts val="1400"/>
              <a:buFont typeface="Lexend Deca Light"/>
              <a:buNone/>
              <a:defRPr sz="1400" b="0" i="0" u="none" strike="noStrike" cap="none">
                <a:solidFill>
                  <a:schemeClr val="dk1"/>
                </a:solidFill>
                <a:latin typeface="Lexend Deca Light"/>
                <a:ea typeface="Lexend Deca Light"/>
                <a:cs typeface="Lexend Deca Light"/>
                <a:sym typeface="Lexend Deca Light"/>
              </a:defRPr>
            </a:lvl9pPr>
          </a:lstStyle>
          <a:p>
            <a:pPr marL="0" indent="0"/>
            <a:r>
              <a:rPr lang="en-US"/>
              <a:t>Isha</a:t>
            </a:r>
          </a:p>
        </p:txBody>
      </p:sp>
      <p:sp>
        <p:nvSpPr>
          <p:cNvPr id="13" name="Google Shape;257;p38">
            <a:extLst>
              <a:ext uri="{FF2B5EF4-FFF2-40B4-BE49-F238E27FC236}">
                <a16:creationId xmlns:a16="http://schemas.microsoft.com/office/drawing/2014/main" id="{6A9449B1-A0F8-A43A-AD50-77C5CEB03864}"/>
              </a:ext>
            </a:extLst>
          </p:cNvPr>
          <p:cNvSpPr txBox="1">
            <a:spLocks/>
          </p:cNvSpPr>
          <p:nvPr/>
        </p:nvSpPr>
        <p:spPr>
          <a:xfrm>
            <a:off x="1272189" y="2866446"/>
            <a:ext cx="1073332" cy="3406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Lexend Deca Light"/>
              <a:buNone/>
              <a:defRPr sz="1400" b="0" i="0" u="none" strike="noStrike" cap="none">
                <a:solidFill>
                  <a:schemeClr val="dk1"/>
                </a:solidFill>
                <a:latin typeface="Lexend Deca Light"/>
                <a:ea typeface="Lexend Deca Light"/>
                <a:cs typeface="Lexend Deca Light"/>
                <a:sym typeface="Lexend Deca Light"/>
              </a:defRPr>
            </a:lvl1pPr>
            <a:lvl2pPr marL="914400" marR="0" lvl="1" indent="-317500" algn="ctr" rtl="0">
              <a:lnSpc>
                <a:spcPct val="100000"/>
              </a:lnSpc>
              <a:spcBef>
                <a:spcPts val="0"/>
              </a:spcBef>
              <a:spcAft>
                <a:spcPts val="0"/>
              </a:spcAft>
              <a:buClr>
                <a:schemeClr val="dk1"/>
              </a:buClr>
              <a:buSzPts val="1400"/>
              <a:buFont typeface="Lexend Deca Light"/>
              <a:buNone/>
              <a:defRPr sz="1400" b="0" i="0" u="none" strike="noStrike" cap="none">
                <a:solidFill>
                  <a:schemeClr val="dk1"/>
                </a:solidFill>
                <a:latin typeface="Lexend Deca Light"/>
                <a:ea typeface="Lexend Deca Light"/>
                <a:cs typeface="Lexend Deca Light"/>
                <a:sym typeface="Lexend Deca Light"/>
              </a:defRPr>
            </a:lvl2pPr>
            <a:lvl3pPr marL="1371600" marR="0" lvl="2" indent="-317500" algn="ctr" rtl="0">
              <a:lnSpc>
                <a:spcPct val="100000"/>
              </a:lnSpc>
              <a:spcBef>
                <a:spcPts val="1600"/>
              </a:spcBef>
              <a:spcAft>
                <a:spcPts val="0"/>
              </a:spcAft>
              <a:buClr>
                <a:schemeClr val="dk1"/>
              </a:buClr>
              <a:buSzPts val="1400"/>
              <a:buFont typeface="Lexend Deca Light"/>
              <a:buNone/>
              <a:defRPr sz="1400" b="0" i="0" u="none" strike="noStrike" cap="none">
                <a:solidFill>
                  <a:schemeClr val="dk1"/>
                </a:solidFill>
                <a:latin typeface="Lexend Deca Light"/>
                <a:ea typeface="Lexend Deca Light"/>
                <a:cs typeface="Lexend Deca Light"/>
                <a:sym typeface="Lexend Deca Light"/>
              </a:defRPr>
            </a:lvl3pPr>
            <a:lvl4pPr marL="1828800" marR="0" lvl="3" indent="-317500" algn="ctr" rtl="0">
              <a:lnSpc>
                <a:spcPct val="100000"/>
              </a:lnSpc>
              <a:spcBef>
                <a:spcPts val="1600"/>
              </a:spcBef>
              <a:spcAft>
                <a:spcPts val="0"/>
              </a:spcAft>
              <a:buClr>
                <a:schemeClr val="dk1"/>
              </a:buClr>
              <a:buSzPts val="1400"/>
              <a:buFont typeface="Lexend Deca Light"/>
              <a:buNone/>
              <a:defRPr sz="1400" b="0" i="0" u="none" strike="noStrike" cap="none">
                <a:solidFill>
                  <a:schemeClr val="dk1"/>
                </a:solidFill>
                <a:latin typeface="Lexend Deca Light"/>
                <a:ea typeface="Lexend Deca Light"/>
                <a:cs typeface="Lexend Deca Light"/>
                <a:sym typeface="Lexend Deca Light"/>
              </a:defRPr>
            </a:lvl4pPr>
            <a:lvl5pPr marL="2286000" marR="0" lvl="4" indent="-317500" algn="ctr" rtl="0">
              <a:lnSpc>
                <a:spcPct val="100000"/>
              </a:lnSpc>
              <a:spcBef>
                <a:spcPts val="1600"/>
              </a:spcBef>
              <a:spcAft>
                <a:spcPts val="0"/>
              </a:spcAft>
              <a:buClr>
                <a:schemeClr val="dk1"/>
              </a:buClr>
              <a:buSzPts val="1400"/>
              <a:buFont typeface="Lexend Deca Light"/>
              <a:buNone/>
              <a:defRPr sz="1400" b="0" i="0" u="none" strike="noStrike" cap="none">
                <a:solidFill>
                  <a:schemeClr val="dk1"/>
                </a:solidFill>
                <a:latin typeface="Lexend Deca Light"/>
                <a:ea typeface="Lexend Deca Light"/>
                <a:cs typeface="Lexend Deca Light"/>
                <a:sym typeface="Lexend Deca Light"/>
              </a:defRPr>
            </a:lvl5pPr>
            <a:lvl6pPr marL="2743200" marR="0" lvl="5" indent="-317500" algn="ctr" rtl="0">
              <a:lnSpc>
                <a:spcPct val="100000"/>
              </a:lnSpc>
              <a:spcBef>
                <a:spcPts val="1600"/>
              </a:spcBef>
              <a:spcAft>
                <a:spcPts val="0"/>
              </a:spcAft>
              <a:buClr>
                <a:schemeClr val="dk1"/>
              </a:buClr>
              <a:buSzPts val="1400"/>
              <a:buFont typeface="Lexend Deca Light"/>
              <a:buNone/>
              <a:defRPr sz="1400" b="0" i="0" u="none" strike="noStrike" cap="none">
                <a:solidFill>
                  <a:schemeClr val="dk1"/>
                </a:solidFill>
                <a:latin typeface="Lexend Deca Light"/>
                <a:ea typeface="Lexend Deca Light"/>
                <a:cs typeface="Lexend Deca Light"/>
                <a:sym typeface="Lexend Deca Light"/>
              </a:defRPr>
            </a:lvl6pPr>
            <a:lvl7pPr marL="3200400" marR="0" lvl="6" indent="-317500" algn="ctr" rtl="0">
              <a:lnSpc>
                <a:spcPct val="100000"/>
              </a:lnSpc>
              <a:spcBef>
                <a:spcPts val="1600"/>
              </a:spcBef>
              <a:spcAft>
                <a:spcPts val="0"/>
              </a:spcAft>
              <a:buClr>
                <a:schemeClr val="dk1"/>
              </a:buClr>
              <a:buSzPts val="1400"/>
              <a:buFont typeface="Lexend Deca Light"/>
              <a:buNone/>
              <a:defRPr sz="1400" b="0" i="0" u="none" strike="noStrike" cap="none">
                <a:solidFill>
                  <a:schemeClr val="dk1"/>
                </a:solidFill>
                <a:latin typeface="Lexend Deca Light"/>
                <a:ea typeface="Lexend Deca Light"/>
                <a:cs typeface="Lexend Deca Light"/>
                <a:sym typeface="Lexend Deca Light"/>
              </a:defRPr>
            </a:lvl7pPr>
            <a:lvl8pPr marL="3657600" marR="0" lvl="7" indent="-317500" algn="ctr" rtl="0">
              <a:lnSpc>
                <a:spcPct val="100000"/>
              </a:lnSpc>
              <a:spcBef>
                <a:spcPts val="1600"/>
              </a:spcBef>
              <a:spcAft>
                <a:spcPts val="0"/>
              </a:spcAft>
              <a:buClr>
                <a:schemeClr val="dk1"/>
              </a:buClr>
              <a:buSzPts val="1400"/>
              <a:buFont typeface="Lexend Deca Light"/>
              <a:buNone/>
              <a:defRPr sz="1400" b="0" i="0" u="none" strike="noStrike" cap="none">
                <a:solidFill>
                  <a:schemeClr val="dk1"/>
                </a:solidFill>
                <a:latin typeface="Lexend Deca Light"/>
                <a:ea typeface="Lexend Deca Light"/>
                <a:cs typeface="Lexend Deca Light"/>
                <a:sym typeface="Lexend Deca Light"/>
              </a:defRPr>
            </a:lvl8pPr>
            <a:lvl9pPr marL="4114800" marR="0" lvl="8" indent="-317500" algn="ctr" rtl="0">
              <a:lnSpc>
                <a:spcPct val="100000"/>
              </a:lnSpc>
              <a:spcBef>
                <a:spcPts val="1600"/>
              </a:spcBef>
              <a:spcAft>
                <a:spcPts val="1600"/>
              </a:spcAft>
              <a:buClr>
                <a:schemeClr val="dk1"/>
              </a:buClr>
              <a:buSzPts val="1400"/>
              <a:buFont typeface="Lexend Deca Light"/>
              <a:buNone/>
              <a:defRPr sz="1400" b="0" i="0" u="none" strike="noStrike" cap="none">
                <a:solidFill>
                  <a:schemeClr val="dk1"/>
                </a:solidFill>
                <a:latin typeface="Lexend Deca Light"/>
                <a:ea typeface="Lexend Deca Light"/>
                <a:cs typeface="Lexend Deca Light"/>
                <a:sym typeface="Lexend Deca Light"/>
              </a:defRPr>
            </a:lvl9pPr>
          </a:lstStyle>
          <a:p>
            <a:pPr marL="0" indent="0"/>
            <a:r>
              <a:rPr lang="en-US"/>
              <a:t>Ankit</a:t>
            </a:r>
          </a:p>
        </p:txBody>
      </p:sp>
      <p:sp>
        <p:nvSpPr>
          <p:cNvPr id="14" name="Google Shape;257;p38">
            <a:extLst>
              <a:ext uri="{FF2B5EF4-FFF2-40B4-BE49-F238E27FC236}">
                <a16:creationId xmlns:a16="http://schemas.microsoft.com/office/drawing/2014/main" id="{7C9742B4-F333-8869-420D-0D609C0A543C}"/>
              </a:ext>
            </a:extLst>
          </p:cNvPr>
          <p:cNvSpPr txBox="1">
            <a:spLocks/>
          </p:cNvSpPr>
          <p:nvPr/>
        </p:nvSpPr>
        <p:spPr>
          <a:xfrm>
            <a:off x="1281572" y="3704212"/>
            <a:ext cx="1073332" cy="3406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Lexend Deca Light"/>
              <a:buNone/>
              <a:defRPr sz="1400" b="0" i="0" u="none" strike="noStrike" cap="none">
                <a:solidFill>
                  <a:schemeClr val="dk1"/>
                </a:solidFill>
                <a:latin typeface="Lexend Deca Light"/>
                <a:ea typeface="Lexend Deca Light"/>
                <a:cs typeface="Lexend Deca Light"/>
                <a:sym typeface="Lexend Deca Light"/>
              </a:defRPr>
            </a:lvl1pPr>
            <a:lvl2pPr marL="914400" marR="0" lvl="1" indent="-317500" algn="ctr" rtl="0">
              <a:lnSpc>
                <a:spcPct val="100000"/>
              </a:lnSpc>
              <a:spcBef>
                <a:spcPts val="0"/>
              </a:spcBef>
              <a:spcAft>
                <a:spcPts val="0"/>
              </a:spcAft>
              <a:buClr>
                <a:schemeClr val="dk1"/>
              </a:buClr>
              <a:buSzPts val="1400"/>
              <a:buFont typeface="Lexend Deca Light"/>
              <a:buNone/>
              <a:defRPr sz="1400" b="0" i="0" u="none" strike="noStrike" cap="none">
                <a:solidFill>
                  <a:schemeClr val="dk1"/>
                </a:solidFill>
                <a:latin typeface="Lexend Deca Light"/>
                <a:ea typeface="Lexend Deca Light"/>
                <a:cs typeface="Lexend Deca Light"/>
                <a:sym typeface="Lexend Deca Light"/>
              </a:defRPr>
            </a:lvl2pPr>
            <a:lvl3pPr marL="1371600" marR="0" lvl="2" indent="-317500" algn="ctr" rtl="0">
              <a:lnSpc>
                <a:spcPct val="100000"/>
              </a:lnSpc>
              <a:spcBef>
                <a:spcPts val="1600"/>
              </a:spcBef>
              <a:spcAft>
                <a:spcPts val="0"/>
              </a:spcAft>
              <a:buClr>
                <a:schemeClr val="dk1"/>
              </a:buClr>
              <a:buSzPts val="1400"/>
              <a:buFont typeface="Lexend Deca Light"/>
              <a:buNone/>
              <a:defRPr sz="1400" b="0" i="0" u="none" strike="noStrike" cap="none">
                <a:solidFill>
                  <a:schemeClr val="dk1"/>
                </a:solidFill>
                <a:latin typeface="Lexend Deca Light"/>
                <a:ea typeface="Lexend Deca Light"/>
                <a:cs typeface="Lexend Deca Light"/>
                <a:sym typeface="Lexend Deca Light"/>
              </a:defRPr>
            </a:lvl3pPr>
            <a:lvl4pPr marL="1828800" marR="0" lvl="3" indent="-317500" algn="ctr" rtl="0">
              <a:lnSpc>
                <a:spcPct val="100000"/>
              </a:lnSpc>
              <a:spcBef>
                <a:spcPts val="1600"/>
              </a:spcBef>
              <a:spcAft>
                <a:spcPts val="0"/>
              </a:spcAft>
              <a:buClr>
                <a:schemeClr val="dk1"/>
              </a:buClr>
              <a:buSzPts val="1400"/>
              <a:buFont typeface="Lexend Deca Light"/>
              <a:buNone/>
              <a:defRPr sz="1400" b="0" i="0" u="none" strike="noStrike" cap="none">
                <a:solidFill>
                  <a:schemeClr val="dk1"/>
                </a:solidFill>
                <a:latin typeface="Lexend Deca Light"/>
                <a:ea typeface="Lexend Deca Light"/>
                <a:cs typeface="Lexend Deca Light"/>
                <a:sym typeface="Lexend Deca Light"/>
              </a:defRPr>
            </a:lvl4pPr>
            <a:lvl5pPr marL="2286000" marR="0" lvl="4" indent="-317500" algn="ctr" rtl="0">
              <a:lnSpc>
                <a:spcPct val="100000"/>
              </a:lnSpc>
              <a:spcBef>
                <a:spcPts val="1600"/>
              </a:spcBef>
              <a:spcAft>
                <a:spcPts val="0"/>
              </a:spcAft>
              <a:buClr>
                <a:schemeClr val="dk1"/>
              </a:buClr>
              <a:buSzPts val="1400"/>
              <a:buFont typeface="Lexend Deca Light"/>
              <a:buNone/>
              <a:defRPr sz="1400" b="0" i="0" u="none" strike="noStrike" cap="none">
                <a:solidFill>
                  <a:schemeClr val="dk1"/>
                </a:solidFill>
                <a:latin typeface="Lexend Deca Light"/>
                <a:ea typeface="Lexend Deca Light"/>
                <a:cs typeface="Lexend Deca Light"/>
                <a:sym typeface="Lexend Deca Light"/>
              </a:defRPr>
            </a:lvl5pPr>
            <a:lvl6pPr marL="2743200" marR="0" lvl="5" indent="-317500" algn="ctr" rtl="0">
              <a:lnSpc>
                <a:spcPct val="100000"/>
              </a:lnSpc>
              <a:spcBef>
                <a:spcPts val="1600"/>
              </a:spcBef>
              <a:spcAft>
                <a:spcPts val="0"/>
              </a:spcAft>
              <a:buClr>
                <a:schemeClr val="dk1"/>
              </a:buClr>
              <a:buSzPts val="1400"/>
              <a:buFont typeface="Lexend Deca Light"/>
              <a:buNone/>
              <a:defRPr sz="1400" b="0" i="0" u="none" strike="noStrike" cap="none">
                <a:solidFill>
                  <a:schemeClr val="dk1"/>
                </a:solidFill>
                <a:latin typeface="Lexend Deca Light"/>
                <a:ea typeface="Lexend Deca Light"/>
                <a:cs typeface="Lexend Deca Light"/>
                <a:sym typeface="Lexend Deca Light"/>
              </a:defRPr>
            </a:lvl6pPr>
            <a:lvl7pPr marL="3200400" marR="0" lvl="6" indent="-317500" algn="ctr" rtl="0">
              <a:lnSpc>
                <a:spcPct val="100000"/>
              </a:lnSpc>
              <a:spcBef>
                <a:spcPts val="1600"/>
              </a:spcBef>
              <a:spcAft>
                <a:spcPts val="0"/>
              </a:spcAft>
              <a:buClr>
                <a:schemeClr val="dk1"/>
              </a:buClr>
              <a:buSzPts val="1400"/>
              <a:buFont typeface="Lexend Deca Light"/>
              <a:buNone/>
              <a:defRPr sz="1400" b="0" i="0" u="none" strike="noStrike" cap="none">
                <a:solidFill>
                  <a:schemeClr val="dk1"/>
                </a:solidFill>
                <a:latin typeface="Lexend Deca Light"/>
                <a:ea typeface="Lexend Deca Light"/>
                <a:cs typeface="Lexend Deca Light"/>
                <a:sym typeface="Lexend Deca Light"/>
              </a:defRPr>
            </a:lvl7pPr>
            <a:lvl8pPr marL="3657600" marR="0" lvl="7" indent="-317500" algn="ctr" rtl="0">
              <a:lnSpc>
                <a:spcPct val="100000"/>
              </a:lnSpc>
              <a:spcBef>
                <a:spcPts val="1600"/>
              </a:spcBef>
              <a:spcAft>
                <a:spcPts val="0"/>
              </a:spcAft>
              <a:buClr>
                <a:schemeClr val="dk1"/>
              </a:buClr>
              <a:buSzPts val="1400"/>
              <a:buFont typeface="Lexend Deca Light"/>
              <a:buNone/>
              <a:defRPr sz="1400" b="0" i="0" u="none" strike="noStrike" cap="none">
                <a:solidFill>
                  <a:schemeClr val="dk1"/>
                </a:solidFill>
                <a:latin typeface="Lexend Deca Light"/>
                <a:ea typeface="Lexend Deca Light"/>
                <a:cs typeface="Lexend Deca Light"/>
                <a:sym typeface="Lexend Deca Light"/>
              </a:defRPr>
            </a:lvl8pPr>
            <a:lvl9pPr marL="4114800" marR="0" lvl="8" indent="-317500" algn="ctr" rtl="0">
              <a:lnSpc>
                <a:spcPct val="100000"/>
              </a:lnSpc>
              <a:spcBef>
                <a:spcPts val="1600"/>
              </a:spcBef>
              <a:spcAft>
                <a:spcPts val="1600"/>
              </a:spcAft>
              <a:buClr>
                <a:schemeClr val="dk1"/>
              </a:buClr>
              <a:buSzPts val="1400"/>
              <a:buFont typeface="Lexend Deca Light"/>
              <a:buNone/>
              <a:defRPr sz="1400" b="0" i="0" u="none" strike="noStrike" cap="none">
                <a:solidFill>
                  <a:schemeClr val="dk1"/>
                </a:solidFill>
                <a:latin typeface="Lexend Deca Light"/>
                <a:ea typeface="Lexend Deca Light"/>
                <a:cs typeface="Lexend Deca Light"/>
                <a:sym typeface="Lexend Deca Light"/>
              </a:defRPr>
            </a:lvl9pPr>
          </a:lstStyle>
          <a:p>
            <a:pPr marL="0" indent="0"/>
            <a:r>
              <a:rPr lang="en-US"/>
              <a:t>Ben</a:t>
            </a:r>
          </a:p>
        </p:txBody>
      </p:sp>
      <p:sp>
        <p:nvSpPr>
          <p:cNvPr id="15" name="Google Shape;257;p38">
            <a:extLst>
              <a:ext uri="{FF2B5EF4-FFF2-40B4-BE49-F238E27FC236}">
                <a16:creationId xmlns:a16="http://schemas.microsoft.com/office/drawing/2014/main" id="{4E1B3C73-518D-E03B-B9FA-0C64EB218601}"/>
              </a:ext>
            </a:extLst>
          </p:cNvPr>
          <p:cNvSpPr txBox="1">
            <a:spLocks/>
          </p:cNvSpPr>
          <p:nvPr/>
        </p:nvSpPr>
        <p:spPr>
          <a:xfrm>
            <a:off x="1281572" y="4505793"/>
            <a:ext cx="1073332" cy="3406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Lexend Deca Light"/>
              <a:buNone/>
              <a:defRPr sz="1400" b="0" i="0" u="none" strike="noStrike" cap="none">
                <a:solidFill>
                  <a:schemeClr val="dk1"/>
                </a:solidFill>
                <a:latin typeface="Lexend Deca Light"/>
                <a:ea typeface="Lexend Deca Light"/>
                <a:cs typeface="Lexend Deca Light"/>
                <a:sym typeface="Lexend Deca Light"/>
              </a:defRPr>
            </a:lvl1pPr>
            <a:lvl2pPr marL="914400" marR="0" lvl="1" indent="-317500" algn="ctr" rtl="0">
              <a:lnSpc>
                <a:spcPct val="100000"/>
              </a:lnSpc>
              <a:spcBef>
                <a:spcPts val="0"/>
              </a:spcBef>
              <a:spcAft>
                <a:spcPts val="0"/>
              </a:spcAft>
              <a:buClr>
                <a:schemeClr val="dk1"/>
              </a:buClr>
              <a:buSzPts val="1400"/>
              <a:buFont typeface="Lexend Deca Light"/>
              <a:buNone/>
              <a:defRPr sz="1400" b="0" i="0" u="none" strike="noStrike" cap="none">
                <a:solidFill>
                  <a:schemeClr val="dk1"/>
                </a:solidFill>
                <a:latin typeface="Lexend Deca Light"/>
                <a:ea typeface="Lexend Deca Light"/>
                <a:cs typeface="Lexend Deca Light"/>
                <a:sym typeface="Lexend Deca Light"/>
              </a:defRPr>
            </a:lvl2pPr>
            <a:lvl3pPr marL="1371600" marR="0" lvl="2" indent="-317500" algn="ctr" rtl="0">
              <a:lnSpc>
                <a:spcPct val="100000"/>
              </a:lnSpc>
              <a:spcBef>
                <a:spcPts val="1600"/>
              </a:spcBef>
              <a:spcAft>
                <a:spcPts val="0"/>
              </a:spcAft>
              <a:buClr>
                <a:schemeClr val="dk1"/>
              </a:buClr>
              <a:buSzPts val="1400"/>
              <a:buFont typeface="Lexend Deca Light"/>
              <a:buNone/>
              <a:defRPr sz="1400" b="0" i="0" u="none" strike="noStrike" cap="none">
                <a:solidFill>
                  <a:schemeClr val="dk1"/>
                </a:solidFill>
                <a:latin typeface="Lexend Deca Light"/>
                <a:ea typeface="Lexend Deca Light"/>
                <a:cs typeface="Lexend Deca Light"/>
                <a:sym typeface="Lexend Deca Light"/>
              </a:defRPr>
            </a:lvl3pPr>
            <a:lvl4pPr marL="1828800" marR="0" lvl="3" indent="-317500" algn="ctr" rtl="0">
              <a:lnSpc>
                <a:spcPct val="100000"/>
              </a:lnSpc>
              <a:spcBef>
                <a:spcPts val="1600"/>
              </a:spcBef>
              <a:spcAft>
                <a:spcPts val="0"/>
              </a:spcAft>
              <a:buClr>
                <a:schemeClr val="dk1"/>
              </a:buClr>
              <a:buSzPts val="1400"/>
              <a:buFont typeface="Lexend Deca Light"/>
              <a:buNone/>
              <a:defRPr sz="1400" b="0" i="0" u="none" strike="noStrike" cap="none">
                <a:solidFill>
                  <a:schemeClr val="dk1"/>
                </a:solidFill>
                <a:latin typeface="Lexend Deca Light"/>
                <a:ea typeface="Lexend Deca Light"/>
                <a:cs typeface="Lexend Deca Light"/>
                <a:sym typeface="Lexend Deca Light"/>
              </a:defRPr>
            </a:lvl4pPr>
            <a:lvl5pPr marL="2286000" marR="0" lvl="4" indent="-317500" algn="ctr" rtl="0">
              <a:lnSpc>
                <a:spcPct val="100000"/>
              </a:lnSpc>
              <a:spcBef>
                <a:spcPts val="1600"/>
              </a:spcBef>
              <a:spcAft>
                <a:spcPts val="0"/>
              </a:spcAft>
              <a:buClr>
                <a:schemeClr val="dk1"/>
              </a:buClr>
              <a:buSzPts val="1400"/>
              <a:buFont typeface="Lexend Deca Light"/>
              <a:buNone/>
              <a:defRPr sz="1400" b="0" i="0" u="none" strike="noStrike" cap="none">
                <a:solidFill>
                  <a:schemeClr val="dk1"/>
                </a:solidFill>
                <a:latin typeface="Lexend Deca Light"/>
                <a:ea typeface="Lexend Deca Light"/>
                <a:cs typeface="Lexend Deca Light"/>
                <a:sym typeface="Lexend Deca Light"/>
              </a:defRPr>
            </a:lvl5pPr>
            <a:lvl6pPr marL="2743200" marR="0" lvl="5" indent="-317500" algn="ctr" rtl="0">
              <a:lnSpc>
                <a:spcPct val="100000"/>
              </a:lnSpc>
              <a:spcBef>
                <a:spcPts val="1600"/>
              </a:spcBef>
              <a:spcAft>
                <a:spcPts val="0"/>
              </a:spcAft>
              <a:buClr>
                <a:schemeClr val="dk1"/>
              </a:buClr>
              <a:buSzPts val="1400"/>
              <a:buFont typeface="Lexend Deca Light"/>
              <a:buNone/>
              <a:defRPr sz="1400" b="0" i="0" u="none" strike="noStrike" cap="none">
                <a:solidFill>
                  <a:schemeClr val="dk1"/>
                </a:solidFill>
                <a:latin typeface="Lexend Deca Light"/>
                <a:ea typeface="Lexend Deca Light"/>
                <a:cs typeface="Lexend Deca Light"/>
                <a:sym typeface="Lexend Deca Light"/>
              </a:defRPr>
            </a:lvl6pPr>
            <a:lvl7pPr marL="3200400" marR="0" lvl="6" indent="-317500" algn="ctr" rtl="0">
              <a:lnSpc>
                <a:spcPct val="100000"/>
              </a:lnSpc>
              <a:spcBef>
                <a:spcPts val="1600"/>
              </a:spcBef>
              <a:spcAft>
                <a:spcPts val="0"/>
              </a:spcAft>
              <a:buClr>
                <a:schemeClr val="dk1"/>
              </a:buClr>
              <a:buSzPts val="1400"/>
              <a:buFont typeface="Lexend Deca Light"/>
              <a:buNone/>
              <a:defRPr sz="1400" b="0" i="0" u="none" strike="noStrike" cap="none">
                <a:solidFill>
                  <a:schemeClr val="dk1"/>
                </a:solidFill>
                <a:latin typeface="Lexend Deca Light"/>
                <a:ea typeface="Lexend Deca Light"/>
                <a:cs typeface="Lexend Deca Light"/>
                <a:sym typeface="Lexend Deca Light"/>
              </a:defRPr>
            </a:lvl7pPr>
            <a:lvl8pPr marL="3657600" marR="0" lvl="7" indent="-317500" algn="ctr" rtl="0">
              <a:lnSpc>
                <a:spcPct val="100000"/>
              </a:lnSpc>
              <a:spcBef>
                <a:spcPts val="1600"/>
              </a:spcBef>
              <a:spcAft>
                <a:spcPts val="0"/>
              </a:spcAft>
              <a:buClr>
                <a:schemeClr val="dk1"/>
              </a:buClr>
              <a:buSzPts val="1400"/>
              <a:buFont typeface="Lexend Deca Light"/>
              <a:buNone/>
              <a:defRPr sz="1400" b="0" i="0" u="none" strike="noStrike" cap="none">
                <a:solidFill>
                  <a:schemeClr val="dk1"/>
                </a:solidFill>
                <a:latin typeface="Lexend Deca Light"/>
                <a:ea typeface="Lexend Deca Light"/>
                <a:cs typeface="Lexend Deca Light"/>
                <a:sym typeface="Lexend Deca Light"/>
              </a:defRPr>
            </a:lvl8pPr>
            <a:lvl9pPr marL="4114800" marR="0" lvl="8" indent="-317500" algn="ctr" rtl="0">
              <a:lnSpc>
                <a:spcPct val="100000"/>
              </a:lnSpc>
              <a:spcBef>
                <a:spcPts val="1600"/>
              </a:spcBef>
              <a:spcAft>
                <a:spcPts val="1600"/>
              </a:spcAft>
              <a:buClr>
                <a:schemeClr val="dk1"/>
              </a:buClr>
              <a:buSzPts val="1400"/>
              <a:buFont typeface="Lexend Deca Light"/>
              <a:buNone/>
              <a:defRPr sz="1400" b="0" i="0" u="none" strike="noStrike" cap="none">
                <a:solidFill>
                  <a:schemeClr val="dk1"/>
                </a:solidFill>
                <a:latin typeface="Lexend Deca Light"/>
                <a:ea typeface="Lexend Deca Light"/>
                <a:cs typeface="Lexend Deca Light"/>
                <a:sym typeface="Lexend Deca Light"/>
              </a:defRPr>
            </a:lvl9pPr>
          </a:lstStyle>
          <a:p>
            <a:pPr marL="0" indent="0"/>
            <a:r>
              <a:rPr lang="en-US"/>
              <a:t>Shreyas</a:t>
            </a:r>
          </a:p>
        </p:txBody>
      </p:sp>
      <p:pic>
        <p:nvPicPr>
          <p:cNvPr id="21" name="Picture 20" descr="A red and white logo&#10;&#10;Description automatically generated">
            <a:extLst>
              <a:ext uri="{FF2B5EF4-FFF2-40B4-BE49-F238E27FC236}">
                <a16:creationId xmlns:a16="http://schemas.microsoft.com/office/drawing/2014/main" id="{740B4574-6C4F-271C-DE3F-A27FE9A6B98A}"/>
              </a:ext>
            </a:extLst>
          </p:cNvPr>
          <p:cNvPicPr>
            <a:picLocks noChangeAspect="1"/>
          </p:cNvPicPr>
          <p:nvPr/>
        </p:nvPicPr>
        <p:blipFill>
          <a:blip r:embed="rId4"/>
          <a:stretch>
            <a:fillRect/>
          </a:stretch>
        </p:blipFill>
        <p:spPr>
          <a:xfrm>
            <a:off x="8401621" y="5490"/>
            <a:ext cx="742379" cy="742379"/>
          </a:xfrm>
          <a:prstGeom prst="rect">
            <a:avLst/>
          </a:prstGeom>
        </p:spPr>
      </p:pic>
      <p:sp>
        <p:nvSpPr>
          <p:cNvPr id="2" name="Freeform 7">
            <a:extLst>
              <a:ext uri="{FF2B5EF4-FFF2-40B4-BE49-F238E27FC236}">
                <a16:creationId xmlns:a16="http://schemas.microsoft.com/office/drawing/2014/main" id="{07FB564F-5288-B676-0BDF-3686A6BA165E}"/>
              </a:ext>
            </a:extLst>
          </p:cNvPr>
          <p:cNvSpPr/>
          <p:nvPr/>
        </p:nvSpPr>
        <p:spPr>
          <a:xfrm>
            <a:off x="7944171" y="4846437"/>
            <a:ext cx="1202537" cy="298738"/>
          </a:xfrm>
          <a:custGeom>
            <a:avLst/>
            <a:gdLst/>
            <a:ahLst/>
            <a:cxnLst/>
            <a:rect l="l" t="t" r="r" b="b"/>
            <a:pathLst>
              <a:path w="1239574" h="152400">
                <a:moveTo>
                  <a:pt x="0" y="0"/>
                </a:moveTo>
                <a:lnTo>
                  <a:pt x="1239574" y="0"/>
                </a:lnTo>
                <a:lnTo>
                  <a:pt x="1239574" y="152400"/>
                </a:lnTo>
                <a:lnTo>
                  <a:pt x="0" y="152400"/>
                </a:lnTo>
                <a:close/>
              </a:path>
            </a:pathLst>
          </a:custGeom>
          <a:solidFill>
            <a:schemeClr val="tx1"/>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a:solidFill>
                  <a:schemeClr val="bg2">
                    <a:lumMod val="10000"/>
                  </a:schemeClr>
                </a:solidFill>
                <a:latin typeface="Alata" panose="020B0604020202020204" charset="0"/>
              </a:rPr>
              <a:t>Vyshnavi | 1</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red and white logo&#10;&#10;Description automatically generated">
            <a:extLst>
              <a:ext uri="{FF2B5EF4-FFF2-40B4-BE49-F238E27FC236}">
                <a16:creationId xmlns:a16="http://schemas.microsoft.com/office/drawing/2014/main" id="{DA82DB79-D1D2-3716-750D-F1D4994E17AA}"/>
              </a:ext>
            </a:extLst>
          </p:cNvPr>
          <p:cNvPicPr>
            <a:picLocks noChangeAspect="1"/>
          </p:cNvPicPr>
          <p:nvPr/>
        </p:nvPicPr>
        <p:blipFill>
          <a:blip r:embed="rId3"/>
          <a:stretch>
            <a:fillRect/>
          </a:stretch>
        </p:blipFill>
        <p:spPr>
          <a:xfrm>
            <a:off x="8401621" y="0"/>
            <a:ext cx="742379" cy="742379"/>
          </a:xfrm>
          <a:prstGeom prst="rect">
            <a:avLst/>
          </a:prstGeom>
        </p:spPr>
      </p:pic>
      <p:sp>
        <p:nvSpPr>
          <p:cNvPr id="2" name="Google Shape;296;p41">
            <a:extLst>
              <a:ext uri="{FF2B5EF4-FFF2-40B4-BE49-F238E27FC236}">
                <a16:creationId xmlns:a16="http://schemas.microsoft.com/office/drawing/2014/main" id="{0ECFE95B-C72C-750C-F290-270EA7AE0AA1}"/>
              </a:ext>
            </a:extLst>
          </p:cNvPr>
          <p:cNvSpPr txBox="1">
            <a:spLocks noGrp="1"/>
          </p:cNvSpPr>
          <p:nvPr>
            <p:ph type="title"/>
          </p:nvPr>
        </p:nvSpPr>
        <p:spPr>
          <a:xfrm>
            <a:off x="0" y="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000"/>
              <a:t>Exploratory Data Analysis</a:t>
            </a:r>
          </a:p>
        </p:txBody>
      </p:sp>
      <p:pic>
        <p:nvPicPr>
          <p:cNvPr id="5" name="Picture 4">
            <a:extLst>
              <a:ext uri="{FF2B5EF4-FFF2-40B4-BE49-F238E27FC236}">
                <a16:creationId xmlns:a16="http://schemas.microsoft.com/office/drawing/2014/main" id="{5A3B04B0-7F3B-D049-89A9-45478A780F2D}"/>
              </a:ext>
            </a:extLst>
          </p:cNvPr>
          <p:cNvPicPr>
            <a:picLocks noChangeAspect="1"/>
          </p:cNvPicPr>
          <p:nvPr/>
        </p:nvPicPr>
        <p:blipFill>
          <a:blip r:embed="rId4"/>
          <a:stretch>
            <a:fillRect/>
          </a:stretch>
        </p:blipFill>
        <p:spPr>
          <a:xfrm>
            <a:off x="629221" y="1532475"/>
            <a:ext cx="7772400" cy="2078550"/>
          </a:xfrm>
          <a:prstGeom prst="rect">
            <a:avLst/>
          </a:prstGeom>
        </p:spPr>
      </p:pic>
      <p:sp>
        <p:nvSpPr>
          <p:cNvPr id="6" name="Google Shape;296;p41">
            <a:extLst>
              <a:ext uri="{FF2B5EF4-FFF2-40B4-BE49-F238E27FC236}">
                <a16:creationId xmlns:a16="http://schemas.microsoft.com/office/drawing/2014/main" id="{96831C5D-D716-2271-8F30-B32E4AB8C551}"/>
              </a:ext>
            </a:extLst>
          </p:cNvPr>
          <p:cNvSpPr txBox="1">
            <a:spLocks/>
          </p:cNvSpPr>
          <p:nvPr/>
        </p:nvSpPr>
        <p:spPr>
          <a:xfrm>
            <a:off x="546264" y="786844"/>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200"/>
              <a:buFont typeface="Alata"/>
              <a:buNone/>
              <a:defRPr sz="3200" b="0" i="0" u="none" strike="noStrike" cap="none">
                <a:solidFill>
                  <a:schemeClr val="dk1"/>
                </a:solidFill>
                <a:latin typeface="Alata"/>
                <a:ea typeface="Alata"/>
                <a:cs typeface="Alata"/>
                <a:sym typeface="Alata"/>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r>
              <a:rPr lang="en-US" sz="1800"/>
              <a:t>3. Visual Exploration</a:t>
            </a:r>
          </a:p>
        </p:txBody>
      </p:sp>
    </p:spTree>
    <p:extLst>
      <p:ext uri="{BB962C8B-B14F-4D97-AF65-F5344CB8AC3E}">
        <p14:creationId xmlns:p14="http://schemas.microsoft.com/office/powerpoint/2010/main" val="33335138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red and white logo&#10;&#10;Description automatically generated">
            <a:extLst>
              <a:ext uri="{FF2B5EF4-FFF2-40B4-BE49-F238E27FC236}">
                <a16:creationId xmlns:a16="http://schemas.microsoft.com/office/drawing/2014/main" id="{DA82DB79-D1D2-3716-750D-F1D4994E17AA}"/>
              </a:ext>
            </a:extLst>
          </p:cNvPr>
          <p:cNvPicPr>
            <a:picLocks noChangeAspect="1"/>
          </p:cNvPicPr>
          <p:nvPr/>
        </p:nvPicPr>
        <p:blipFill>
          <a:blip r:embed="rId3"/>
          <a:stretch>
            <a:fillRect/>
          </a:stretch>
        </p:blipFill>
        <p:spPr>
          <a:xfrm>
            <a:off x="8401621" y="0"/>
            <a:ext cx="742379" cy="742379"/>
          </a:xfrm>
          <a:prstGeom prst="rect">
            <a:avLst/>
          </a:prstGeom>
        </p:spPr>
      </p:pic>
      <p:sp>
        <p:nvSpPr>
          <p:cNvPr id="2" name="Google Shape;296;p41">
            <a:extLst>
              <a:ext uri="{FF2B5EF4-FFF2-40B4-BE49-F238E27FC236}">
                <a16:creationId xmlns:a16="http://schemas.microsoft.com/office/drawing/2014/main" id="{0ECFE95B-C72C-750C-F290-270EA7AE0AA1}"/>
              </a:ext>
            </a:extLst>
          </p:cNvPr>
          <p:cNvSpPr txBox="1">
            <a:spLocks noGrp="1"/>
          </p:cNvSpPr>
          <p:nvPr>
            <p:ph type="title"/>
          </p:nvPr>
        </p:nvSpPr>
        <p:spPr>
          <a:xfrm>
            <a:off x="0" y="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000"/>
              <a:t>Exploratory Data Analysis</a:t>
            </a:r>
          </a:p>
        </p:txBody>
      </p:sp>
      <p:pic>
        <p:nvPicPr>
          <p:cNvPr id="3" name="Picture 2">
            <a:extLst>
              <a:ext uri="{FF2B5EF4-FFF2-40B4-BE49-F238E27FC236}">
                <a16:creationId xmlns:a16="http://schemas.microsoft.com/office/drawing/2014/main" id="{21FB6056-6F99-A3FE-EAC3-270F3A383D12}"/>
              </a:ext>
            </a:extLst>
          </p:cNvPr>
          <p:cNvPicPr>
            <a:picLocks noChangeAspect="1"/>
          </p:cNvPicPr>
          <p:nvPr/>
        </p:nvPicPr>
        <p:blipFill>
          <a:blip r:embed="rId4"/>
          <a:stretch>
            <a:fillRect/>
          </a:stretch>
        </p:blipFill>
        <p:spPr>
          <a:xfrm>
            <a:off x="685800" y="890674"/>
            <a:ext cx="7772400" cy="3362152"/>
          </a:xfrm>
          <a:prstGeom prst="rect">
            <a:avLst/>
          </a:prstGeom>
        </p:spPr>
      </p:pic>
    </p:spTree>
    <p:extLst>
      <p:ext uri="{BB962C8B-B14F-4D97-AF65-F5344CB8AC3E}">
        <p14:creationId xmlns:p14="http://schemas.microsoft.com/office/powerpoint/2010/main" val="33385653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red and white logo&#10;&#10;Description automatically generated">
            <a:extLst>
              <a:ext uri="{FF2B5EF4-FFF2-40B4-BE49-F238E27FC236}">
                <a16:creationId xmlns:a16="http://schemas.microsoft.com/office/drawing/2014/main" id="{DA82DB79-D1D2-3716-750D-F1D4994E17AA}"/>
              </a:ext>
            </a:extLst>
          </p:cNvPr>
          <p:cNvPicPr>
            <a:picLocks noChangeAspect="1"/>
          </p:cNvPicPr>
          <p:nvPr/>
        </p:nvPicPr>
        <p:blipFill>
          <a:blip r:embed="rId3"/>
          <a:stretch>
            <a:fillRect/>
          </a:stretch>
        </p:blipFill>
        <p:spPr>
          <a:xfrm>
            <a:off x="8401621" y="0"/>
            <a:ext cx="742379" cy="742379"/>
          </a:xfrm>
          <a:prstGeom prst="rect">
            <a:avLst/>
          </a:prstGeom>
        </p:spPr>
      </p:pic>
      <p:sp>
        <p:nvSpPr>
          <p:cNvPr id="2" name="Google Shape;296;p41">
            <a:extLst>
              <a:ext uri="{FF2B5EF4-FFF2-40B4-BE49-F238E27FC236}">
                <a16:creationId xmlns:a16="http://schemas.microsoft.com/office/drawing/2014/main" id="{0ECFE95B-C72C-750C-F290-270EA7AE0AA1}"/>
              </a:ext>
            </a:extLst>
          </p:cNvPr>
          <p:cNvSpPr txBox="1">
            <a:spLocks noGrp="1"/>
          </p:cNvSpPr>
          <p:nvPr>
            <p:ph type="title"/>
          </p:nvPr>
        </p:nvSpPr>
        <p:spPr>
          <a:xfrm>
            <a:off x="0" y="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000"/>
              <a:t>Exploratory Data Analysis</a:t>
            </a:r>
          </a:p>
        </p:txBody>
      </p:sp>
      <p:pic>
        <p:nvPicPr>
          <p:cNvPr id="5" name="Picture 4">
            <a:extLst>
              <a:ext uri="{FF2B5EF4-FFF2-40B4-BE49-F238E27FC236}">
                <a16:creationId xmlns:a16="http://schemas.microsoft.com/office/drawing/2014/main" id="{617EA31F-3E84-CFAB-97DE-5DA500CF0E3F}"/>
              </a:ext>
            </a:extLst>
          </p:cNvPr>
          <p:cNvPicPr>
            <a:picLocks noChangeAspect="1"/>
          </p:cNvPicPr>
          <p:nvPr/>
        </p:nvPicPr>
        <p:blipFill>
          <a:blip r:embed="rId4"/>
          <a:stretch>
            <a:fillRect/>
          </a:stretch>
        </p:blipFill>
        <p:spPr>
          <a:xfrm>
            <a:off x="685800" y="1693406"/>
            <a:ext cx="7772400" cy="1756688"/>
          </a:xfrm>
          <a:prstGeom prst="rect">
            <a:avLst/>
          </a:prstGeom>
        </p:spPr>
      </p:pic>
    </p:spTree>
    <p:extLst>
      <p:ext uri="{BB962C8B-B14F-4D97-AF65-F5344CB8AC3E}">
        <p14:creationId xmlns:p14="http://schemas.microsoft.com/office/powerpoint/2010/main" val="32176830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red and white logo&#10;&#10;Description automatically generated">
            <a:extLst>
              <a:ext uri="{FF2B5EF4-FFF2-40B4-BE49-F238E27FC236}">
                <a16:creationId xmlns:a16="http://schemas.microsoft.com/office/drawing/2014/main" id="{DA82DB79-D1D2-3716-750D-F1D4994E17AA}"/>
              </a:ext>
            </a:extLst>
          </p:cNvPr>
          <p:cNvPicPr>
            <a:picLocks noChangeAspect="1"/>
          </p:cNvPicPr>
          <p:nvPr/>
        </p:nvPicPr>
        <p:blipFill>
          <a:blip r:embed="rId3"/>
          <a:stretch>
            <a:fillRect/>
          </a:stretch>
        </p:blipFill>
        <p:spPr>
          <a:xfrm>
            <a:off x="8401621" y="0"/>
            <a:ext cx="742379" cy="742379"/>
          </a:xfrm>
          <a:prstGeom prst="rect">
            <a:avLst/>
          </a:prstGeom>
        </p:spPr>
      </p:pic>
      <p:sp>
        <p:nvSpPr>
          <p:cNvPr id="2" name="Google Shape;296;p41">
            <a:extLst>
              <a:ext uri="{FF2B5EF4-FFF2-40B4-BE49-F238E27FC236}">
                <a16:creationId xmlns:a16="http://schemas.microsoft.com/office/drawing/2014/main" id="{0ECFE95B-C72C-750C-F290-270EA7AE0AA1}"/>
              </a:ext>
            </a:extLst>
          </p:cNvPr>
          <p:cNvSpPr txBox="1">
            <a:spLocks noGrp="1"/>
          </p:cNvSpPr>
          <p:nvPr>
            <p:ph type="title"/>
          </p:nvPr>
        </p:nvSpPr>
        <p:spPr>
          <a:xfrm>
            <a:off x="0" y="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000"/>
              <a:t>Exploratory Data Analysis</a:t>
            </a:r>
          </a:p>
        </p:txBody>
      </p:sp>
      <p:pic>
        <p:nvPicPr>
          <p:cNvPr id="4" name="Picture 3">
            <a:extLst>
              <a:ext uri="{FF2B5EF4-FFF2-40B4-BE49-F238E27FC236}">
                <a16:creationId xmlns:a16="http://schemas.microsoft.com/office/drawing/2014/main" id="{CF9A44E6-6164-D7C6-5544-A778FADC4754}"/>
              </a:ext>
            </a:extLst>
          </p:cNvPr>
          <p:cNvPicPr>
            <a:picLocks noChangeAspect="1"/>
          </p:cNvPicPr>
          <p:nvPr/>
        </p:nvPicPr>
        <p:blipFill>
          <a:blip r:embed="rId4"/>
          <a:stretch>
            <a:fillRect/>
          </a:stretch>
        </p:blipFill>
        <p:spPr>
          <a:xfrm>
            <a:off x="1561815" y="742379"/>
            <a:ext cx="6020370" cy="3805468"/>
          </a:xfrm>
          <a:prstGeom prst="rect">
            <a:avLst/>
          </a:prstGeom>
        </p:spPr>
      </p:pic>
    </p:spTree>
    <p:extLst>
      <p:ext uri="{BB962C8B-B14F-4D97-AF65-F5344CB8AC3E}">
        <p14:creationId xmlns:p14="http://schemas.microsoft.com/office/powerpoint/2010/main" val="7226153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red and white logo&#10;&#10;Description automatically generated">
            <a:extLst>
              <a:ext uri="{FF2B5EF4-FFF2-40B4-BE49-F238E27FC236}">
                <a16:creationId xmlns:a16="http://schemas.microsoft.com/office/drawing/2014/main" id="{DA82DB79-D1D2-3716-750D-F1D4994E17AA}"/>
              </a:ext>
            </a:extLst>
          </p:cNvPr>
          <p:cNvPicPr>
            <a:picLocks noChangeAspect="1"/>
          </p:cNvPicPr>
          <p:nvPr/>
        </p:nvPicPr>
        <p:blipFill>
          <a:blip r:embed="rId3"/>
          <a:stretch>
            <a:fillRect/>
          </a:stretch>
        </p:blipFill>
        <p:spPr>
          <a:xfrm>
            <a:off x="8401621" y="0"/>
            <a:ext cx="742379" cy="742379"/>
          </a:xfrm>
          <a:prstGeom prst="rect">
            <a:avLst/>
          </a:prstGeom>
        </p:spPr>
      </p:pic>
      <p:sp>
        <p:nvSpPr>
          <p:cNvPr id="2" name="Google Shape;296;p41">
            <a:extLst>
              <a:ext uri="{FF2B5EF4-FFF2-40B4-BE49-F238E27FC236}">
                <a16:creationId xmlns:a16="http://schemas.microsoft.com/office/drawing/2014/main" id="{0ECFE95B-C72C-750C-F290-270EA7AE0AA1}"/>
              </a:ext>
            </a:extLst>
          </p:cNvPr>
          <p:cNvSpPr txBox="1">
            <a:spLocks noGrp="1"/>
          </p:cNvSpPr>
          <p:nvPr>
            <p:ph type="title"/>
          </p:nvPr>
        </p:nvSpPr>
        <p:spPr>
          <a:xfrm>
            <a:off x="0" y="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000"/>
              <a:t>Conclusion and Utility of EDA</a:t>
            </a:r>
          </a:p>
        </p:txBody>
      </p:sp>
      <p:sp>
        <p:nvSpPr>
          <p:cNvPr id="5" name="TextBox 4">
            <a:extLst>
              <a:ext uri="{FF2B5EF4-FFF2-40B4-BE49-F238E27FC236}">
                <a16:creationId xmlns:a16="http://schemas.microsoft.com/office/drawing/2014/main" id="{04891D0E-EBF5-DB96-6B2F-3EA0DE5C6590}"/>
              </a:ext>
            </a:extLst>
          </p:cNvPr>
          <p:cNvSpPr txBox="1"/>
          <p:nvPr/>
        </p:nvSpPr>
        <p:spPr>
          <a:xfrm>
            <a:off x="393405" y="1228934"/>
            <a:ext cx="8165804" cy="2462213"/>
          </a:xfrm>
          <a:prstGeom prst="rect">
            <a:avLst/>
          </a:prstGeom>
          <a:noFill/>
        </p:spPr>
        <p:txBody>
          <a:bodyPr wrap="square">
            <a:spAutoFit/>
          </a:bodyPr>
          <a:lstStyle/>
          <a:p>
            <a:r>
              <a:rPr lang="en-US" b="1">
                <a:solidFill>
                  <a:schemeClr val="tx1"/>
                </a:solidFill>
              </a:rPr>
              <a:t>Summary Statistics</a:t>
            </a:r>
            <a:r>
              <a:rPr lang="en-US">
                <a:solidFill>
                  <a:schemeClr val="tx1"/>
                </a:solidFill>
              </a:rPr>
              <a:t>: Mean, median, mode, standard deviation helps to understand the central tendency of data</a:t>
            </a:r>
          </a:p>
          <a:p>
            <a:endParaRPr lang="en-US">
              <a:solidFill>
                <a:schemeClr val="tx1"/>
              </a:solidFill>
            </a:endParaRPr>
          </a:p>
          <a:p>
            <a:r>
              <a:rPr lang="en-US" b="1">
                <a:solidFill>
                  <a:schemeClr val="tx1"/>
                </a:solidFill>
              </a:rPr>
              <a:t>Data Cleaning</a:t>
            </a:r>
            <a:r>
              <a:rPr lang="en-US">
                <a:solidFill>
                  <a:schemeClr val="tx1"/>
                </a:solidFill>
              </a:rPr>
              <a:t>: Handling missing values, outliers and other inconsistences ensure reliability of analysis.</a:t>
            </a:r>
          </a:p>
          <a:p>
            <a:pPr marL="285750" indent="-285750">
              <a:buFont typeface="Arial" panose="020B0604020202020204" pitchFamily="34" charset="0"/>
              <a:buChar char="•"/>
            </a:pPr>
            <a:endParaRPr lang="en-US">
              <a:solidFill>
                <a:schemeClr val="tx1"/>
              </a:solidFill>
            </a:endParaRPr>
          </a:p>
          <a:p>
            <a:r>
              <a:rPr lang="en-US" b="1">
                <a:solidFill>
                  <a:schemeClr val="tx1"/>
                </a:solidFill>
              </a:rPr>
              <a:t>Data Visualization </a:t>
            </a:r>
            <a:r>
              <a:rPr lang="en-US">
                <a:solidFill>
                  <a:schemeClr val="tx1"/>
                </a:solidFill>
              </a:rPr>
              <a:t>: Histograms, scatterplots, box plots help to explore distribution, relationship and trends in data</a:t>
            </a:r>
          </a:p>
          <a:p>
            <a:pPr marL="285750" indent="-285750">
              <a:buFont typeface="Arial" panose="020B0604020202020204" pitchFamily="34" charset="0"/>
              <a:buChar char="•"/>
            </a:pPr>
            <a:endParaRPr lang="en-US">
              <a:solidFill>
                <a:schemeClr val="tx1"/>
              </a:solidFill>
            </a:endParaRPr>
          </a:p>
          <a:p>
            <a:r>
              <a:rPr lang="en-US" b="1">
                <a:solidFill>
                  <a:schemeClr val="tx1"/>
                </a:solidFill>
              </a:rPr>
              <a:t>Correlation Analysis</a:t>
            </a:r>
            <a:r>
              <a:rPr lang="en-US">
                <a:solidFill>
                  <a:schemeClr val="tx1"/>
                </a:solidFill>
              </a:rPr>
              <a:t>: Examining relationships between variables help to understand dependencies and identify potential predictors</a:t>
            </a:r>
          </a:p>
        </p:txBody>
      </p:sp>
    </p:spTree>
    <p:extLst>
      <p:ext uri="{BB962C8B-B14F-4D97-AF65-F5344CB8AC3E}">
        <p14:creationId xmlns:p14="http://schemas.microsoft.com/office/powerpoint/2010/main" val="3084146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40"/>
          <p:cNvSpPr txBox="1">
            <a:spLocks noGrp="1"/>
          </p:cNvSpPr>
          <p:nvPr>
            <p:ph type="title"/>
          </p:nvPr>
        </p:nvSpPr>
        <p:spPr>
          <a:xfrm>
            <a:off x="3462282" y="1906980"/>
            <a:ext cx="5517835" cy="539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800" dirty="0"/>
              <a:t>Data Visualizations</a:t>
            </a:r>
            <a:endParaRPr sz="2800" dirty="0"/>
          </a:p>
        </p:txBody>
      </p:sp>
      <p:pic>
        <p:nvPicPr>
          <p:cNvPr id="287" name="Google Shape;287;p40"/>
          <p:cNvPicPr preferRelativeResize="0">
            <a:picLocks noGrp="1"/>
          </p:cNvPicPr>
          <p:nvPr>
            <p:ph type="pic" idx="3"/>
          </p:nvPr>
        </p:nvPicPr>
        <p:blipFill rotWithShape="1">
          <a:blip r:embed="rId3">
            <a:alphaModFix/>
          </a:blip>
          <a:srcRect l="17845" r="17845"/>
          <a:stretch/>
        </p:blipFill>
        <p:spPr>
          <a:xfrm>
            <a:off x="0" y="0"/>
            <a:ext cx="3307800" cy="5143500"/>
          </a:xfrm>
          <a:prstGeom prst="rect">
            <a:avLst/>
          </a:prstGeom>
        </p:spPr>
      </p:pic>
      <p:pic>
        <p:nvPicPr>
          <p:cNvPr id="288" name="Google Shape;288;p40"/>
          <p:cNvPicPr preferRelativeResize="0"/>
          <p:nvPr/>
        </p:nvPicPr>
        <p:blipFill>
          <a:blip r:embed="rId4">
            <a:alphaModFix/>
          </a:blip>
          <a:stretch>
            <a:fillRect/>
          </a:stretch>
        </p:blipFill>
        <p:spPr>
          <a:xfrm rot="5400000">
            <a:off x="8048485" y="406875"/>
            <a:ext cx="265251" cy="265251"/>
          </a:xfrm>
          <a:prstGeom prst="rect">
            <a:avLst/>
          </a:prstGeom>
          <a:noFill/>
          <a:ln>
            <a:noFill/>
          </a:ln>
        </p:spPr>
      </p:pic>
      <p:sp>
        <p:nvSpPr>
          <p:cNvPr id="289" name="Google Shape;289;p40"/>
          <p:cNvSpPr/>
          <p:nvPr/>
        </p:nvSpPr>
        <p:spPr>
          <a:xfrm flipH="1">
            <a:off x="817724" y="3350"/>
            <a:ext cx="2529900" cy="5143500"/>
          </a:xfrm>
          <a:prstGeom prst="rect">
            <a:avLst/>
          </a:prstGeom>
          <a:gradFill>
            <a:gsLst>
              <a:gs pos="0">
                <a:schemeClr val="lt1"/>
              </a:gs>
              <a:gs pos="100000">
                <a:srgbClr val="FFFFFF">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40"/>
          <p:cNvSpPr/>
          <p:nvPr/>
        </p:nvSpPr>
        <p:spPr>
          <a:xfrm flipH="1">
            <a:off x="2627082" y="3350"/>
            <a:ext cx="835200" cy="5143500"/>
          </a:xfrm>
          <a:prstGeom prst="rect">
            <a:avLst/>
          </a:prstGeom>
          <a:gradFill>
            <a:gsLst>
              <a:gs pos="0">
                <a:schemeClr val="lt1"/>
              </a:gs>
              <a:gs pos="100000">
                <a:srgbClr val="384957">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1" name="Google Shape;291;p40"/>
          <p:cNvCxnSpPr>
            <a:endCxn id="288" idx="2"/>
          </p:cNvCxnSpPr>
          <p:nvPr/>
        </p:nvCxnSpPr>
        <p:spPr>
          <a:xfrm>
            <a:off x="-115115" y="539500"/>
            <a:ext cx="8163600" cy="0"/>
          </a:xfrm>
          <a:prstGeom prst="straightConnector1">
            <a:avLst/>
          </a:prstGeom>
          <a:noFill/>
          <a:ln w="9525" cap="flat" cmpd="sng">
            <a:solidFill>
              <a:schemeClr val="dk1"/>
            </a:solidFill>
            <a:prstDash val="solid"/>
            <a:round/>
            <a:headEnd type="none" w="med" len="med"/>
            <a:tailEnd type="none" w="med" len="med"/>
          </a:ln>
        </p:spPr>
      </p:cxnSp>
      <p:pic>
        <p:nvPicPr>
          <p:cNvPr id="2" name="Picture 1" descr="A red and white logo&#10;&#10;Description automatically generated">
            <a:extLst>
              <a:ext uri="{FF2B5EF4-FFF2-40B4-BE49-F238E27FC236}">
                <a16:creationId xmlns:a16="http://schemas.microsoft.com/office/drawing/2014/main" id="{71817F6F-9947-9395-2697-95BD263EC61A}"/>
              </a:ext>
            </a:extLst>
          </p:cNvPr>
          <p:cNvPicPr>
            <a:picLocks noChangeAspect="1"/>
          </p:cNvPicPr>
          <p:nvPr/>
        </p:nvPicPr>
        <p:blipFill>
          <a:blip r:embed="rId5"/>
          <a:stretch>
            <a:fillRect/>
          </a:stretch>
        </p:blipFill>
        <p:spPr>
          <a:xfrm>
            <a:off x="8401621" y="5490"/>
            <a:ext cx="742379" cy="742379"/>
          </a:xfrm>
          <a:prstGeom prst="rect">
            <a:avLst/>
          </a:prstGeom>
        </p:spPr>
      </p:pic>
    </p:spTree>
    <p:extLst>
      <p:ext uri="{BB962C8B-B14F-4D97-AF65-F5344CB8AC3E}">
        <p14:creationId xmlns:p14="http://schemas.microsoft.com/office/powerpoint/2010/main" val="22382882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slide2">
            <a:extLst>
              <a:ext uri="{FF2B5EF4-FFF2-40B4-BE49-F238E27FC236}">
                <a16:creationId xmlns:a16="http://schemas.microsoft.com/office/drawing/2014/main" id="{2F5FFED9-CA07-FFE6-74E9-00B5EF0C7189}"/>
              </a:ext>
            </a:extLst>
          </p:cNvPr>
          <p:cNvPicPr>
            <a:picLocks noChangeAspect="1"/>
          </p:cNvPicPr>
          <p:nvPr/>
        </p:nvPicPr>
        <p:blipFill>
          <a:blip r:embed="rId2"/>
          <a:srcRect/>
          <a:stretch/>
        </p:blipFill>
        <p:spPr>
          <a:xfrm>
            <a:off x="2625213" y="683929"/>
            <a:ext cx="6040322" cy="4181762"/>
          </a:xfrm>
          <a:prstGeom prst="rect">
            <a:avLst/>
          </a:prstGeom>
        </p:spPr>
      </p:pic>
      <p:sp>
        <p:nvSpPr>
          <p:cNvPr id="5" name="TextBox 4">
            <a:extLst>
              <a:ext uri="{FF2B5EF4-FFF2-40B4-BE49-F238E27FC236}">
                <a16:creationId xmlns:a16="http://schemas.microsoft.com/office/drawing/2014/main" id="{31B3C089-20EA-CBDF-54AC-06C227C19E11}"/>
              </a:ext>
            </a:extLst>
          </p:cNvPr>
          <p:cNvSpPr txBox="1"/>
          <p:nvPr/>
        </p:nvSpPr>
        <p:spPr>
          <a:xfrm>
            <a:off x="403123" y="1189703"/>
            <a:ext cx="2222090" cy="3539430"/>
          </a:xfrm>
          <a:prstGeom prst="rect">
            <a:avLst/>
          </a:prstGeom>
          <a:noFill/>
        </p:spPr>
        <p:txBody>
          <a:bodyPr wrap="square" rtlCol="0">
            <a:spAutoFit/>
          </a:bodyPr>
          <a:lstStyle/>
          <a:p>
            <a:r>
              <a:rPr lang="en-US">
                <a:solidFill>
                  <a:srgbClr val="FFFFFF"/>
                </a:solidFill>
              </a:rPr>
              <a:t>Avg between 51 – 52 minutes nationwide</a:t>
            </a:r>
          </a:p>
          <a:p>
            <a:endParaRPr lang="en-US">
              <a:solidFill>
                <a:srgbClr val="FFFFFF"/>
              </a:solidFill>
            </a:endParaRPr>
          </a:p>
          <a:p>
            <a:endParaRPr lang="en-US">
              <a:solidFill>
                <a:srgbClr val="FFFFFF"/>
              </a:solidFill>
            </a:endParaRPr>
          </a:p>
          <a:p>
            <a:r>
              <a:rPr lang="en-US">
                <a:solidFill>
                  <a:srgbClr val="FFFFFF"/>
                </a:solidFill>
              </a:rPr>
              <a:t>Longer delays occur in rural states</a:t>
            </a:r>
          </a:p>
          <a:p>
            <a:endParaRPr lang="en-US">
              <a:solidFill>
                <a:srgbClr val="FFFFFF"/>
              </a:solidFill>
            </a:endParaRPr>
          </a:p>
          <a:p>
            <a:endParaRPr lang="en-US">
              <a:solidFill>
                <a:srgbClr val="FFFFFF"/>
              </a:solidFill>
            </a:endParaRPr>
          </a:p>
          <a:p>
            <a:r>
              <a:rPr lang="en-US">
                <a:solidFill>
                  <a:srgbClr val="FFFFFF"/>
                </a:solidFill>
              </a:rPr>
              <a:t>West Coast has shorter delays compared to the East Coast</a:t>
            </a:r>
          </a:p>
          <a:p>
            <a:endParaRPr lang="en-US">
              <a:solidFill>
                <a:srgbClr val="FFFFFF"/>
              </a:solidFill>
            </a:endParaRPr>
          </a:p>
          <a:p>
            <a:endParaRPr lang="en-US">
              <a:solidFill>
                <a:srgbClr val="FFFFFF"/>
              </a:solidFill>
            </a:endParaRPr>
          </a:p>
          <a:p>
            <a:r>
              <a:rPr lang="en-US">
                <a:solidFill>
                  <a:srgbClr val="FFFFFF"/>
                </a:solidFill>
              </a:rPr>
              <a:t>Friday and Saturday have the longest delays of the week</a:t>
            </a:r>
          </a:p>
        </p:txBody>
      </p:sp>
      <p:pic>
        <p:nvPicPr>
          <p:cNvPr id="6" name="Picture 5" descr="A red and white logo&#10;&#10;Description automatically generated">
            <a:extLst>
              <a:ext uri="{FF2B5EF4-FFF2-40B4-BE49-F238E27FC236}">
                <a16:creationId xmlns:a16="http://schemas.microsoft.com/office/drawing/2014/main" id="{6B093302-24BF-4108-3E9E-747B423CE52E}"/>
              </a:ext>
            </a:extLst>
          </p:cNvPr>
          <p:cNvPicPr>
            <a:picLocks noChangeAspect="1"/>
          </p:cNvPicPr>
          <p:nvPr/>
        </p:nvPicPr>
        <p:blipFill>
          <a:blip r:embed="rId3"/>
          <a:stretch>
            <a:fillRect/>
          </a:stretch>
        </p:blipFill>
        <p:spPr>
          <a:xfrm>
            <a:off x="8401621" y="5490"/>
            <a:ext cx="742379" cy="742379"/>
          </a:xfrm>
          <a:prstGeom prst="rect">
            <a:avLst/>
          </a:prstGeom>
        </p:spPr>
      </p:pic>
      <p:sp>
        <p:nvSpPr>
          <p:cNvPr id="8" name="Title 1">
            <a:extLst>
              <a:ext uri="{FF2B5EF4-FFF2-40B4-BE49-F238E27FC236}">
                <a16:creationId xmlns:a16="http://schemas.microsoft.com/office/drawing/2014/main" id="{DC9C03E0-7C98-AE3B-2CF5-60A6455D26F0}"/>
              </a:ext>
            </a:extLst>
          </p:cNvPr>
          <p:cNvSpPr txBox="1">
            <a:spLocks/>
          </p:cNvSpPr>
          <p:nvPr/>
        </p:nvSpPr>
        <p:spPr>
          <a:xfrm>
            <a:off x="0" y="0"/>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200"/>
              <a:buFont typeface="Alata"/>
              <a:buNone/>
              <a:defRPr sz="3200" b="0" i="0" u="none" strike="noStrike" cap="none">
                <a:solidFill>
                  <a:schemeClr val="dk1"/>
                </a:solidFill>
                <a:latin typeface="Alata"/>
                <a:ea typeface="Alata"/>
                <a:cs typeface="Alata"/>
                <a:sym typeface="Alata"/>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r>
              <a:rPr lang="en-US" sz="3000"/>
              <a:t>US Flight Delays</a:t>
            </a:r>
          </a:p>
        </p:txBody>
      </p:sp>
    </p:spTree>
    <p:extLst>
      <p:ext uri="{BB962C8B-B14F-4D97-AF65-F5344CB8AC3E}">
        <p14:creationId xmlns:p14="http://schemas.microsoft.com/office/powerpoint/2010/main" val="16358985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C0BE62-4E8C-67B3-1C7B-471772707704}"/>
              </a:ext>
            </a:extLst>
          </p:cNvPr>
          <p:cNvSpPr>
            <a:spLocks noGrp="1"/>
          </p:cNvSpPr>
          <p:nvPr>
            <p:ph type="title"/>
          </p:nvPr>
        </p:nvSpPr>
        <p:spPr>
          <a:xfrm>
            <a:off x="0" y="0"/>
            <a:ext cx="7704000" cy="572700"/>
          </a:xfrm>
        </p:spPr>
        <p:txBody>
          <a:bodyPr/>
          <a:lstStyle/>
          <a:p>
            <a:r>
              <a:rPr lang="en-US" sz="3000"/>
              <a:t>Airline Analysis</a:t>
            </a:r>
          </a:p>
        </p:txBody>
      </p:sp>
      <p:pic>
        <p:nvPicPr>
          <p:cNvPr id="3" name="slide2">
            <a:extLst>
              <a:ext uri="{FF2B5EF4-FFF2-40B4-BE49-F238E27FC236}">
                <a16:creationId xmlns:a16="http://schemas.microsoft.com/office/drawing/2014/main" id="{8DA8E18F-118A-976F-36E1-F82C86C7400F}"/>
              </a:ext>
            </a:extLst>
          </p:cNvPr>
          <p:cNvPicPr>
            <a:picLocks noChangeAspect="1"/>
          </p:cNvPicPr>
          <p:nvPr/>
        </p:nvPicPr>
        <p:blipFill>
          <a:blip r:embed="rId2"/>
          <a:srcRect/>
          <a:stretch/>
        </p:blipFill>
        <p:spPr>
          <a:xfrm>
            <a:off x="165081" y="572700"/>
            <a:ext cx="6602266" cy="4570800"/>
          </a:xfrm>
          <a:prstGeom prst="rect">
            <a:avLst/>
          </a:prstGeom>
          <a:ln>
            <a:noFill/>
          </a:ln>
        </p:spPr>
      </p:pic>
      <p:pic>
        <p:nvPicPr>
          <p:cNvPr id="7" name="Picture 6" descr="A red and white logo&#10;&#10;Description automatically generated">
            <a:extLst>
              <a:ext uri="{FF2B5EF4-FFF2-40B4-BE49-F238E27FC236}">
                <a16:creationId xmlns:a16="http://schemas.microsoft.com/office/drawing/2014/main" id="{46B31E2C-022C-0113-0217-0E4293AF0331}"/>
              </a:ext>
            </a:extLst>
          </p:cNvPr>
          <p:cNvPicPr>
            <a:picLocks noChangeAspect="1"/>
          </p:cNvPicPr>
          <p:nvPr/>
        </p:nvPicPr>
        <p:blipFill>
          <a:blip r:embed="rId3"/>
          <a:stretch>
            <a:fillRect/>
          </a:stretch>
        </p:blipFill>
        <p:spPr>
          <a:xfrm>
            <a:off x="8401621" y="5490"/>
            <a:ext cx="742379" cy="742379"/>
          </a:xfrm>
          <a:prstGeom prst="rect">
            <a:avLst/>
          </a:prstGeom>
        </p:spPr>
      </p:pic>
      <p:sp>
        <p:nvSpPr>
          <p:cNvPr id="8" name="TextBox 7">
            <a:extLst>
              <a:ext uri="{FF2B5EF4-FFF2-40B4-BE49-F238E27FC236}">
                <a16:creationId xmlns:a16="http://schemas.microsoft.com/office/drawing/2014/main" id="{1ADE23D2-40D5-73A0-8054-2A0EB20208A0}"/>
              </a:ext>
            </a:extLst>
          </p:cNvPr>
          <p:cNvSpPr txBox="1"/>
          <p:nvPr/>
        </p:nvSpPr>
        <p:spPr>
          <a:xfrm>
            <a:off x="6917918" y="1270318"/>
            <a:ext cx="2052506" cy="3323987"/>
          </a:xfrm>
          <a:prstGeom prst="rect">
            <a:avLst/>
          </a:prstGeom>
          <a:noFill/>
        </p:spPr>
        <p:txBody>
          <a:bodyPr wrap="square" rtlCol="0">
            <a:spAutoFit/>
          </a:bodyPr>
          <a:lstStyle/>
          <a:p>
            <a:r>
              <a:rPr lang="en-US">
                <a:solidFill>
                  <a:srgbClr val="FFFFFF"/>
                </a:solidFill>
              </a:rPr>
              <a:t>Customers are most likely to experience a delay flying </a:t>
            </a:r>
          </a:p>
          <a:p>
            <a:r>
              <a:rPr lang="en-US">
                <a:solidFill>
                  <a:srgbClr val="FFFFFF"/>
                </a:solidFill>
              </a:rPr>
              <a:t>Southwest Airlines</a:t>
            </a:r>
          </a:p>
          <a:p>
            <a:endParaRPr lang="en-US">
              <a:solidFill>
                <a:srgbClr val="FFFFFF"/>
              </a:solidFill>
            </a:endParaRPr>
          </a:p>
          <a:p>
            <a:r>
              <a:rPr lang="en-US">
                <a:solidFill>
                  <a:srgbClr val="FFFFFF"/>
                </a:solidFill>
              </a:rPr>
              <a:t>Customers flying SkyWest Airlines will experience the </a:t>
            </a:r>
          </a:p>
          <a:p>
            <a:r>
              <a:rPr lang="en-US">
                <a:solidFill>
                  <a:srgbClr val="FFFFFF"/>
                </a:solidFill>
              </a:rPr>
              <a:t>longest delays</a:t>
            </a:r>
          </a:p>
          <a:p>
            <a:endParaRPr lang="en-US">
              <a:solidFill>
                <a:srgbClr val="FFFFFF"/>
              </a:solidFill>
            </a:endParaRPr>
          </a:p>
          <a:p>
            <a:r>
              <a:rPr lang="en-US">
                <a:solidFill>
                  <a:srgbClr val="FFFFFF"/>
                </a:solidFill>
              </a:rPr>
              <a:t>Departure delays are unrelated to taxi out time</a:t>
            </a:r>
          </a:p>
          <a:p>
            <a:endParaRPr lang="en-US">
              <a:solidFill>
                <a:srgbClr val="FFFFFF"/>
              </a:solidFill>
            </a:endParaRPr>
          </a:p>
          <a:p>
            <a:endParaRPr lang="en-US">
              <a:solidFill>
                <a:srgbClr val="FFFFFF"/>
              </a:solidFill>
            </a:endParaRPr>
          </a:p>
        </p:txBody>
      </p:sp>
    </p:spTree>
    <p:extLst>
      <p:ext uri="{BB962C8B-B14F-4D97-AF65-F5344CB8AC3E}">
        <p14:creationId xmlns:p14="http://schemas.microsoft.com/office/powerpoint/2010/main" val="39459465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80228E-CD41-CCA3-C739-747F863587CD}"/>
              </a:ext>
            </a:extLst>
          </p:cNvPr>
          <p:cNvSpPr>
            <a:spLocks noGrp="1"/>
          </p:cNvSpPr>
          <p:nvPr>
            <p:ph type="title"/>
          </p:nvPr>
        </p:nvSpPr>
        <p:spPr>
          <a:xfrm>
            <a:off x="0" y="0"/>
            <a:ext cx="7704000" cy="572700"/>
          </a:xfrm>
        </p:spPr>
        <p:txBody>
          <a:bodyPr/>
          <a:lstStyle/>
          <a:p>
            <a:r>
              <a:rPr lang="en-US" sz="3000"/>
              <a:t>50% of Delays at 5% of Airports</a:t>
            </a:r>
          </a:p>
        </p:txBody>
      </p:sp>
      <p:pic>
        <p:nvPicPr>
          <p:cNvPr id="3" name="slide2" descr="Departure Delay Pareto Chart">
            <a:extLst>
              <a:ext uri="{FF2B5EF4-FFF2-40B4-BE49-F238E27FC236}">
                <a16:creationId xmlns:a16="http://schemas.microsoft.com/office/drawing/2014/main" id="{0EECB66E-B478-79F7-6421-D9477E155B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2555" y="843093"/>
            <a:ext cx="6378890" cy="3790767"/>
          </a:xfrm>
          <a:prstGeom prst="rect">
            <a:avLst/>
          </a:prstGeom>
        </p:spPr>
      </p:pic>
      <p:pic>
        <p:nvPicPr>
          <p:cNvPr id="5" name="Picture 4" descr="A red and white logo&#10;&#10;Description automatically generated">
            <a:extLst>
              <a:ext uri="{FF2B5EF4-FFF2-40B4-BE49-F238E27FC236}">
                <a16:creationId xmlns:a16="http://schemas.microsoft.com/office/drawing/2014/main" id="{000CD4C4-FF6A-6283-3792-4015A38C3088}"/>
              </a:ext>
            </a:extLst>
          </p:cNvPr>
          <p:cNvPicPr>
            <a:picLocks noChangeAspect="1"/>
          </p:cNvPicPr>
          <p:nvPr/>
        </p:nvPicPr>
        <p:blipFill>
          <a:blip r:embed="rId3"/>
          <a:stretch>
            <a:fillRect/>
          </a:stretch>
        </p:blipFill>
        <p:spPr>
          <a:xfrm>
            <a:off x="8401621" y="0"/>
            <a:ext cx="742379" cy="742379"/>
          </a:xfrm>
          <a:prstGeom prst="rect">
            <a:avLst/>
          </a:prstGeom>
        </p:spPr>
      </p:pic>
    </p:spTree>
    <p:extLst>
      <p:ext uri="{BB962C8B-B14F-4D97-AF65-F5344CB8AC3E}">
        <p14:creationId xmlns:p14="http://schemas.microsoft.com/office/powerpoint/2010/main" val="36890426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66C929-48A1-F776-B7F0-37211CD07C8C}"/>
              </a:ext>
            </a:extLst>
          </p:cNvPr>
          <p:cNvSpPr>
            <a:spLocks noGrp="1"/>
          </p:cNvSpPr>
          <p:nvPr>
            <p:ph type="title"/>
          </p:nvPr>
        </p:nvSpPr>
        <p:spPr>
          <a:xfrm>
            <a:off x="0" y="0"/>
            <a:ext cx="7704000" cy="572700"/>
          </a:xfrm>
        </p:spPr>
        <p:txBody>
          <a:bodyPr/>
          <a:lstStyle/>
          <a:p>
            <a:r>
              <a:rPr lang="en-US" sz="3000"/>
              <a:t>Breakdown of Airport Delays</a:t>
            </a:r>
          </a:p>
        </p:txBody>
      </p:sp>
      <p:sp>
        <p:nvSpPr>
          <p:cNvPr id="6" name="TextBox 5">
            <a:extLst>
              <a:ext uri="{FF2B5EF4-FFF2-40B4-BE49-F238E27FC236}">
                <a16:creationId xmlns:a16="http://schemas.microsoft.com/office/drawing/2014/main" id="{367FA892-7981-E0EA-0D49-1C649528F11D}"/>
              </a:ext>
            </a:extLst>
          </p:cNvPr>
          <p:cNvSpPr txBox="1"/>
          <p:nvPr/>
        </p:nvSpPr>
        <p:spPr>
          <a:xfrm>
            <a:off x="185595" y="1134898"/>
            <a:ext cx="2052506" cy="3108543"/>
          </a:xfrm>
          <a:prstGeom prst="rect">
            <a:avLst/>
          </a:prstGeom>
          <a:noFill/>
        </p:spPr>
        <p:txBody>
          <a:bodyPr wrap="square" rtlCol="0">
            <a:spAutoFit/>
          </a:bodyPr>
          <a:lstStyle/>
          <a:p>
            <a:r>
              <a:rPr lang="en-US">
                <a:solidFill>
                  <a:srgbClr val="FFFFFF"/>
                </a:solidFill>
              </a:rPr>
              <a:t>17 airports are the cause of 50% of delays</a:t>
            </a:r>
          </a:p>
          <a:p>
            <a:endParaRPr lang="en-US">
              <a:solidFill>
                <a:srgbClr val="FFFFFF"/>
              </a:solidFill>
            </a:endParaRPr>
          </a:p>
          <a:p>
            <a:r>
              <a:rPr lang="en-US">
                <a:solidFill>
                  <a:srgbClr val="FFFFFF"/>
                </a:solidFill>
              </a:rPr>
              <a:t>The longest delays occur during evening and overnight flights</a:t>
            </a:r>
          </a:p>
          <a:p>
            <a:endParaRPr lang="en-US">
              <a:solidFill>
                <a:srgbClr val="FFFFFF"/>
              </a:solidFill>
            </a:endParaRPr>
          </a:p>
          <a:p>
            <a:r>
              <a:rPr lang="en-US">
                <a:solidFill>
                  <a:srgbClr val="FFFFFF"/>
                </a:solidFill>
              </a:rPr>
              <a:t>Customers should target traveling during the middle of the month as delay times are lower</a:t>
            </a:r>
          </a:p>
          <a:p>
            <a:endParaRPr lang="en-US">
              <a:solidFill>
                <a:srgbClr val="FFFFFF"/>
              </a:solidFill>
            </a:endParaRPr>
          </a:p>
          <a:p>
            <a:endParaRPr lang="en-US">
              <a:solidFill>
                <a:srgbClr val="FFFFFF"/>
              </a:solidFill>
            </a:endParaRPr>
          </a:p>
        </p:txBody>
      </p:sp>
      <p:pic>
        <p:nvPicPr>
          <p:cNvPr id="7" name="slide2">
            <a:extLst>
              <a:ext uri="{FF2B5EF4-FFF2-40B4-BE49-F238E27FC236}">
                <a16:creationId xmlns:a16="http://schemas.microsoft.com/office/drawing/2014/main" id="{A042DB51-A58F-3A80-F721-FC2546CFAB4B}"/>
              </a:ext>
            </a:extLst>
          </p:cNvPr>
          <p:cNvPicPr>
            <a:picLocks noChangeAspect="1"/>
          </p:cNvPicPr>
          <p:nvPr/>
        </p:nvPicPr>
        <p:blipFill>
          <a:blip r:embed="rId2"/>
          <a:srcRect/>
          <a:stretch/>
        </p:blipFill>
        <p:spPr>
          <a:xfrm>
            <a:off x="2423695" y="572700"/>
            <a:ext cx="6114249" cy="4232942"/>
          </a:xfrm>
          <a:prstGeom prst="rect">
            <a:avLst/>
          </a:prstGeom>
        </p:spPr>
      </p:pic>
      <p:pic>
        <p:nvPicPr>
          <p:cNvPr id="9" name="Picture 8" descr="A red and white logo&#10;&#10;Description automatically generated">
            <a:extLst>
              <a:ext uri="{FF2B5EF4-FFF2-40B4-BE49-F238E27FC236}">
                <a16:creationId xmlns:a16="http://schemas.microsoft.com/office/drawing/2014/main" id="{1382BF7F-C150-4A33-3061-6DE1D9261AC4}"/>
              </a:ext>
            </a:extLst>
          </p:cNvPr>
          <p:cNvPicPr>
            <a:picLocks noChangeAspect="1"/>
          </p:cNvPicPr>
          <p:nvPr/>
        </p:nvPicPr>
        <p:blipFill>
          <a:blip r:embed="rId3"/>
          <a:stretch>
            <a:fillRect/>
          </a:stretch>
        </p:blipFill>
        <p:spPr>
          <a:xfrm>
            <a:off x="8401621" y="0"/>
            <a:ext cx="742379" cy="742379"/>
          </a:xfrm>
          <a:prstGeom prst="rect">
            <a:avLst/>
          </a:prstGeom>
        </p:spPr>
      </p:pic>
    </p:spTree>
    <p:extLst>
      <p:ext uri="{BB962C8B-B14F-4D97-AF65-F5344CB8AC3E}">
        <p14:creationId xmlns:p14="http://schemas.microsoft.com/office/powerpoint/2010/main" val="26455513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40"/>
          <p:cNvSpPr txBox="1">
            <a:spLocks noGrp="1"/>
          </p:cNvSpPr>
          <p:nvPr>
            <p:ph type="title"/>
          </p:nvPr>
        </p:nvSpPr>
        <p:spPr>
          <a:xfrm>
            <a:off x="3845622" y="1943556"/>
            <a:ext cx="4069425" cy="539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800"/>
              <a:t>Industry Overview</a:t>
            </a:r>
            <a:endParaRPr sz="2800" dirty="0"/>
          </a:p>
        </p:txBody>
      </p:sp>
      <p:pic>
        <p:nvPicPr>
          <p:cNvPr id="287" name="Google Shape;287;p40"/>
          <p:cNvPicPr preferRelativeResize="0">
            <a:picLocks noGrp="1"/>
          </p:cNvPicPr>
          <p:nvPr>
            <p:ph type="pic" idx="3"/>
          </p:nvPr>
        </p:nvPicPr>
        <p:blipFill rotWithShape="1">
          <a:blip r:embed="rId3">
            <a:alphaModFix/>
          </a:blip>
          <a:srcRect l="17845" r="17845"/>
          <a:stretch/>
        </p:blipFill>
        <p:spPr>
          <a:xfrm>
            <a:off x="0" y="0"/>
            <a:ext cx="3307800" cy="5143500"/>
          </a:xfrm>
          <a:prstGeom prst="rect">
            <a:avLst/>
          </a:prstGeom>
        </p:spPr>
      </p:pic>
      <p:pic>
        <p:nvPicPr>
          <p:cNvPr id="288" name="Google Shape;288;p40"/>
          <p:cNvPicPr preferRelativeResize="0"/>
          <p:nvPr/>
        </p:nvPicPr>
        <p:blipFill>
          <a:blip r:embed="rId4">
            <a:alphaModFix/>
          </a:blip>
          <a:stretch>
            <a:fillRect/>
          </a:stretch>
        </p:blipFill>
        <p:spPr>
          <a:xfrm rot="5400000">
            <a:off x="8048484" y="406875"/>
            <a:ext cx="265251" cy="265251"/>
          </a:xfrm>
          <a:prstGeom prst="rect">
            <a:avLst/>
          </a:prstGeom>
          <a:noFill/>
          <a:ln>
            <a:noFill/>
          </a:ln>
        </p:spPr>
      </p:pic>
      <p:sp>
        <p:nvSpPr>
          <p:cNvPr id="289" name="Google Shape;289;p40"/>
          <p:cNvSpPr/>
          <p:nvPr/>
        </p:nvSpPr>
        <p:spPr>
          <a:xfrm flipH="1">
            <a:off x="817724" y="3350"/>
            <a:ext cx="2529900" cy="5143500"/>
          </a:xfrm>
          <a:prstGeom prst="rect">
            <a:avLst/>
          </a:prstGeom>
          <a:gradFill>
            <a:gsLst>
              <a:gs pos="0">
                <a:schemeClr val="lt1"/>
              </a:gs>
              <a:gs pos="100000">
                <a:srgbClr val="FFFFFF">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40"/>
          <p:cNvSpPr/>
          <p:nvPr/>
        </p:nvSpPr>
        <p:spPr>
          <a:xfrm flipH="1">
            <a:off x="2627082" y="3350"/>
            <a:ext cx="835200" cy="5143500"/>
          </a:xfrm>
          <a:prstGeom prst="rect">
            <a:avLst/>
          </a:prstGeom>
          <a:gradFill>
            <a:gsLst>
              <a:gs pos="0">
                <a:schemeClr val="lt1"/>
              </a:gs>
              <a:gs pos="100000">
                <a:srgbClr val="384957">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1" name="Google Shape;291;p40"/>
          <p:cNvCxnSpPr>
            <a:endCxn id="288" idx="2"/>
          </p:cNvCxnSpPr>
          <p:nvPr/>
        </p:nvCxnSpPr>
        <p:spPr>
          <a:xfrm>
            <a:off x="-115116" y="539500"/>
            <a:ext cx="8163600" cy="0"/>
          </a:xfrm>
          <a:prstGeom prst="straightConnector1">
            <a:avLst/>
          </a:prstGeom>
          <a:noFill/>
          <a:ln w="9525" cap="flat" cmpd="sng">
            <a:solidFill>
              <a:schemeClr val="dk1"/>
            </a:solidFill>
            <a:prstDash val="solid"/>
            <a:round/>
            <a:headEnd type="none" w="med" len="med"/>
            <a:tailEnd type="none" w="med" len="med"/>
          </a:ln>
        </p:spPr>
      </p:cxnSp>
      <p:pic>
        <p:nvPicPr>
          <p:cNvPr id="3" name="Picture 2" descr="A red and white logo&#10;&#10;Description automatically generated">
            <a:extLst>
              <a:ext uri="{FF2B5EF4-FFF2-40B4-BE49-F238E27FC236}">
                <a16:creationId xmlns:a16="http://schemas.microsoft.com/office/drawing/2014/main" id="{31421C16-5088-025B-76A3-664403360EB9}"/>
              </a:ext>
            </a:extLst>
          </p:cNvPr>
          <p:cNvPicPr>
            <a:picLocks noChangeAspect="1"/>
          </p:cNvPicPr>
          <p:nvPr/>
        </p:nvPicPr>
        <p:blipFill>
          <a:blip r:embed="rId5"/>
          <a:stretch>
            <a:fillRect/>
          </a:stretch>
        </p:blipFill>
        <p:spPr>
          <a:xfrm>
            <a:off x="8401621" y="5490"/>
            <a:ext cx="742379" cy="742379"/>
          </a:xfrm>
          <a:prstGeom prst="rect">
            <a:avLst/>
          </a:prstGeom>
        </p:spPr>
      </p:pic>
    </p:spTree>
    <p:extLst>
      <p:ext uri="{BB962C8B-B14F-4D97-AF65-F5344CB8AC3E}">
        <p14:creationId xmlns:p14="http://schemas.microsoft.com/office/powerpoint/2010/main" val="346742129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40"/>
          <p:cNvSpPr txBox="1">
            <a:spLocks noGrp="1"/>
          </p:cNvSpPr>
          <p:nvPr>
            <p:ph type="title"/>
          </p:nvPr>
        </p:nvSpPr>
        <p:spPr>
          <a:xfrm>
            <a:off x="3462282" y="1906980"/>
            <a:ext cx="5517835" cy="539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800"/>
              <a:t>Business Implications</a:t>
            </a:r>
            <a:endParaRPr sz="2800" dirty="0"/>
          </a:p>
        </p:txBody>
      </p:sp>
      <p:pic>
        <p:nvPicPr>
          <p:cNvPr id="287" name="Google Shape;287;p40"/>
          <p:cNvPicPr preferRelativeResize="0">
            <a:picLocks noGrp="1"/>
          </p:cNvPicPr>
          <p:nvPr>
            <p:ph type="pic" idx="3"/>
          </p:nvPr>
        </p:nvPicPr>
        <p:blipFill rotWithShape="1">
          <a:blip r:embed="rId3">
            <a:alphaModFix/>
          </a:blip>
          <a:srcRect l="17845" r="17845"/>
          <a:stretch/>
        </p:blipFill>
        <p:spPr>
          <a:xfrm>
            <a:off x="0" y="0"/>
            <a:ext cx="3307800" cy="5143500"/>
          </a:xfrm>
          <a:prstGeom prst="rect">
            <a:avLst/>
          </a:prstGeom>
        </p:spPr>
      </p:pic>
      <p:pic>
        <p:nvPicPr>
          <p:cNvPr id="288" name="Google Shape;288;p40"/>
          <p:cNvPicPr preferRelativeResize="0"/>
          <p:nvPr/>
        </p:nvPicPr>
        <p:blipFill>
          <a:blip r:embed="rId4">
            <a:alphaModFix/>
          </a:blip>
          <a:stretch>
            <a:fillRect/>
          </a:stretch>
        </p:blipFill>
        <p:spPr>
          <a:xfrm rot="5400000">
            <a:off x="8048485" y="406875"/>
            <a:ext cx="265251" cy="265251"/>
          </a:xfrm>
          <a:prstGeom prst="rect">
            <a:avLst/>
          </a:prstGeom>
          <a:noFill/>
          <a:ln>
            <a:noFill/>
          </a:ln>
        </p:spPr>
      </p:pic>
      <p:sp>
        <p:nvSpPr>
          <p:cNvPr id="289" name="Google Shape;289;p40"/>
          <p:cNvSpPr/>
          <p:nvPr/>
        </p:nvSpPr>
        <p:spPr>
          <a:xfrm flipH="1">
            <a:off x="817724" y="3350"/>
            <a:ext cx="2529900" cy="5143500"/>
          </a:xfrm>
          <a:prstGeom prst="rect">
            <a:avLst/>
          </a:prstGeom>
          <a:gradFill>
            <a:gsLst>
              <a:gs pos="0">
                <a:schemeClr val="lt1"/>
              </a:gs>
              <a:gs pos="100000">
                <a:srgbClr val="FFFFFF">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40"/>
          <p:cNvSpPr/>
          <p:nvPr/>
        </p:nvSpPr>
        <p:spPr>
          <a:xfrm flipH="1">
            <a:off x="2627082" y="3350"/>
            <a:ext cx="835200" cy="5143500"/>
          </a:xfrm>
          <a:prstGeom prst="rect">
            <a:avLst/>
          </a:prstGeom>
          <a:gradFill>
            <a:gsLst>
              <a:gs pos="0">
                <a:schemeClr val="lt1"/>
              </a:gs>
              <a:gs pos="100000">
                <a:srgbClr val="384957">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1" name="Google Shape;291;p40"/>
          <p:cNvCxnSpPr>
            <a:endCxn id="288" idx="2"/>
          </p:cNvCxnSpPr>
          <p:nvPr/>
        </p:nvCxnSpPr>
        <p:spPr>
          <a:xfrm>
            <a:off x="-115115" y="539500"/>
            <a:ext cx="8163600" cy="0"/>
          </a:xfrm>
          <a:prstGeom prst="straightConnector1">
            <a:avLst/>
          </a:prstGeom>
          <a:noFill/>
          <a:ln w="9525" cap="flat" cmpd="sng">
            <a:solidFill>
              <a:schemeClr val="dk1"/>
            </a:solidFill>
            <a:prstDash val="solid"/>
            <a:round/>
            <a:headEnd type="none" w="med" len="med"/>
            <a:tailEnd type="none" w="med" len="med"/>
          </a:ln>
        </p:spPr>
      </p:cxnSp>
      <p:pic>
        <p:nvPicPr>
          <p:cNvPr id="2" name="Picture 1" descr="A red and white logo&#10;&#10;Description automatically generated">
            <a:extLst>
              <a:ext uri="{FF2B5EF4-FFF2-40B4-BE49-F238E27FC236}">
                <a16:creationId xmlns:a16="http://schemas.microsoft.com/office/drawing/2014/main" id="{71817F6F-9947-9395-2697-95BD263EC61A}"/>
              </a:ext>
            </a:extLst>
          </p:cNvPr>
          <p:cNvPicPr>
            <a:picLocks noChangeAspect="1"/>
          </p:cNvPicPr>
          <p:nvPr/>
        </p:nvPicPr>
        <p:blipFill>
          <a:blip r:embed="rId5"/>
          <a:stretch>
            <a:fillRect/>
          </a:stretch>
        </p:blipFill>
        <p:spPr>
          <a:xfrm>
            <a:off x="8401621" y="5490"/>
            <a:ext cx="742379" cy="742379"/>
          </a:xfrm>
          <a:prstGeom prst="rect">
            <a:avLst/>
          </a:prstGeom>
        </p:spPr>
      </p:pic>
    </p:spTree>
    <p:extLst>
      <p:ext uri="{BB962C8B-B14F-4D97-AF65-F5344CB8AC3E}">
        <p14:creationId xmlns:p14="http://schemas.microsoft.com/office/powerpoint/2010/main" val="211279277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513F561E-2737-F84D-8021-DBDC36999D82}"/>
              </a:ext>
            </a:extLst>
          </p:cNvPr>
          <p:cNvSpPr/>
          <p:nvPr/>
        </p:nvSpPr>
        <p:spPr>
          <a:xfrm>
            <a:off x="316553" y="821526"/>
            <a:ext cx="3857585" cy="4023036"/>
          </a:xfrm>
          <a:prstGeom prst="roundRect">
            <a:avLst>
              <a:gd name="adj" fmla="val 10972"/>
            </a:avLst>
          </a:prstGeom>
          <a:solidFill>
            <a:schemeClr val="bg1">
              <a:lumMod val="5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5">
              <a:latin typeface="Lato Light" panose="020F0502020204030203" pitchFamily="34" charset="0"/>
            </a:endParaRPr>
          </a:p>
        </p:txBody>
      </p:sp>
      <p:sp>
        <p:nvSpPr>
          <p:cNvPr id="2" name="Rounded Rectangle 1">
            <a:extLst>
              <a:ext uri="{FF2B5EF4-FFF2-40B4-BE49-F238E27FC236}">
                <a16:creationId xmlns:a16="http://schemas.microsoft.com/office/drawing/2014/main" id="{AF48D06F-9FE2-6B4A-A62E-5AF74D522718}"/>
              </a:ext>
            </a:extLst>
          </p:cNvPr>
          <p:cNvSpPr/>
          <p:nvPr/>
        </p:nvSpPr>
        <p:spPr>
          <a:xfrm>
            <a:off x="316552" y="821526"/>
            <a:ext cx="3857585" cy="1441279"/>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5">
              <a:latin typeface="Lato Light" panose="020F0502020204030203" pitchFamily="34" charset="0"/>
            </a:endParaRPr>
          </a:p>
        </p:txBody>
      </p:sp>
      <p:sp>
        <p:nvSpPr>
          <p:cNvPr id="3" name="Rounded Rectangle 2">
            <a:extLst>
              <a:ext uri="{FF2B5EF4-FFF2-40B4-BE49-F238E27FC236}">
                <a16:creationId xmlns:a16="http://schemas.microsoft.com/office/drawing/2014/main" id="{778ED3CB-5678-E345-AB55-E0173D08D62F}"/>
              </a:ext>
            </a:extLst>
          </p:cNvPr>
          <p:cNvSpPr/>
          <p:nvPr/>
        </p:nvSpPr>
        <p:spPr>
          <a:xfrm>
            <a:off x="469631" y="940935"/>
            <a:ext cx="3551426" cy="1202460"/>
          </a:xfrm>
          <a:prstGeom prst="roundRect">
            <a:avLst>
              <a:gd name="adj" fmla="val 1497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5">
              <a:latin typeface="Lato Light" panose="020F0502020204030203" pitchFamily="34" charset="0"/>
            </a:endParaRPr>
          </a:p>
        </p:txBody>
      </p:sp>
      <p:sp>
        <p:nvSpPr>
          <p:cNvPr id="4" name="Triangle 3">
            <a:extLst>
              <a:ext uri="{FF2B5EF4-FFF2-40B4-BE49-F238E27FC236}">
                <a16:creationId xmlns:a16="http://schemas.microsoft.com/office/drawing/2014/main" id="{8E79838C-12E8-3E43-9BB2-5E8B18AEF692}"/>
              </a:ext>
            </a:extLst>
          </p:cNvPr>
          <p:cNvSpPr/>
          <p:nvPr/>
        </p:nvSpPr>
        <p:spPr>
          <a:xfrm rot="10800000">
            <a:off x="2097237" y="1926232"/>
            <a:ext cx="330648" cy="196955"/>
          </a:xfrm>
          <a:prstGeom prst="triangl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5">
              <a:latin typeface="Lato Light" panose="020F0502020204030203" pitchFamily="34" charset="0"/>
            </a:endParaRPr>
          </a:p>
        </p:txBody>
      </p:sp>
      <p:sp>
        <p:nvSpPr>
          <p:cNvPr id="6" name="Subtitle 2">
            <a:extLst>
              <a:ext uri="{FF2B5EF4-FFF2-40B4-BE49-F238E27FC236}">
                <a16:creationId xmlns:a16="http://schemas.microsoft.com/office/drawing/2014/main" id="{D0C73919-73D4-6847-AF29-74A3606CCE66}"/>
              </a:ext>
            </a:extLst>
          </p:cNvPr>
          <p:cNvSpPr txBox="1">
            <a:spLocks/>
          </p:cNvSpPr>
          <p:nvPr/>
        </p:nvSpPr>
        <p:spPr>
          <a:xfrm>
            <a:off x="398544" y="2372013"/>
            <a:ext cx="3775594" cy="2414764"/>
          </a:xfrm>
          <a:prstGeom prst="rect">
            <a:avLst/>
          </a:prstGeom>
        </p:spPr>
        <p:txBody>
          <a:bodyPr vert="horz" wrap="square" lIns="34290" tIns="17145" rIns="34290" bIns="171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marL="285750" indent="-285750" algn="l">
              <a:lnSpc>
                <a:spcPct val="100000"/>
              </a:lnSpc>
              <a:spcBef>
                <a:spcPts val="0"/>
              </a:spcBef>
              <a:spcAft>
                <a:spcPts val="1600"/>
              </a:spcAft>
              <a:buClr>
                <a:schemeClr val="dk1"/>
              </a:buClr>
              <a:buSzPts val="1400"/>
              <a:buFont typeface="Arial" panose="020B0604020202020204" pitchFamily="34" charset="0"/>
              <a:buChar char="•"/>
            </a:pPr>
            <a:r>
              <a:rPr lang="en-US" sz="1600">
                <a:solidFill>
                  <a:schemeClr val="tx1"/>
                </a:solidFill>
                <a:latin typeface="Arial" panose="020B0604020202020204" pitchFamily="34" charset="0"/>
                <a:cs typeface="Arial" panose="020B0604020202020204" pitchFamily="34" charset="0"/>
                <a:sym typeface="Lexend Deca Light"/>
              </a:rPr>
              <a:t>Revise policies regarding crew scheduling  and maintenance to reduce delay causes.</a:t>
            </a:r>
          </a:p>
          <a:p>
            <a:pPr marL="285750" indent="-285750" algn="l">
              <a:lnSpc>
                <a:spcPct val="100000"/>
              </a:lnSpc>
              <a:spcBef>
                <a:spcPts val="0"/>
              </a:spcBef>
              <a:spcAft>
                <a:spcPts val="1600"/>
              </a:spcAft>
              <a:buClr>
                <a:schemeClr val="dk1"/>
              </a:buClr>
              <a:buSzPts val="1400"/>
              <a:buFont typeface="Arial" panose="020B0604020202020204" pitchFamily="34" charset="0"/>
              <a:buChar char="•"/>
            </a:pPr>
            <a:r>
              <a:rPr lang="en-US" sz="1600">
                <a:solidFill>
                  <a:schemeClr val="tx1"/>
                </a:solidFill>
                <a:latin typeface="Arial" panose="020B0604020202020204" pitchFamily="34" charset="0"/>
                <a:cs typeface="Arial" panose="020B0604020202020204" pitchFamily="34" charset="0"/>
                <a:sym typeface="Lexend Deca Light"/>
              </a:rPr>
              <a:t>Identify the most delay-prone flights and take proactive measures such as better resource allocation or schedule adjustments.</a:t>
            </a:r>
          </a:p>
          <a:p>
            <a:pPr marL="285750" indent="-285750" algn="l">
              <a:lnSpc>
                <a:spcPct val="100000"/>
              </a:lnSpc>
              <a:spcBef>
                <a:spcPts val="0"/>
              </a:spcBef>
              <a:spcAft>
                <a:spcPts val="1600"/>
              </a:spcAft>
              <a:buClr>
                <a:schemeClr val="dk1"/>
              </a:buClr>
              <a:buSzPts val="1400"/>
              <a:buFont typeface="Arial" panose="020B0604020202020204" pitchFamily="34" charset="0"/>
              <a:buChar char="•"/>
            </a:pPr>
            <a:r>
              <a:rPr lang="en-US" sz="1600">
                <a:solidFill>
                  <a:schemeClr val="tx1"/>
                </a:solidFill>
                <a:latin typeface="Arial" panose="020B0604020202020204" pitchFamily="34" charset="0"/>
                <a:cs typeface="Arial" panose="020B0604020202020204" pitchFamily="34" charset="0"/>
                <a:sym typeface="Lexend Deca Light"/>
              </a:rPr>
              <a:t>17 Airlines cause 50% of delays.</a:t>
            </a:r>
          </a:p>
        </p:txBody>
      </p:sp>
      <p:sp>
        <p:nvSpPr>
          <p:cNvPr id="11" name="TextBox 10">
            <a:extLst>
              <a:ext uri="{FF2B5EF4-FFF2-40B4-BE49-F238E27FC236}">
                <a16:creationId xmlns:a16="http://schemas.microsoft.com/office/drawing/2014/main" id="{41157811-0B6B-A24C-825A-219AD2A504C8}"/>
              </a:ext>
            </a:extLst>
          </p:cNvPr>
          <p:cNvSpPr txBox="1"/>
          <p:nvPr/>
        </p:nvSpPr>
        <p:spPr>
          <a:xfrm>
            <a:off x="1648566" y="1582704"/>
            <a:ext cx="1201774" cy="276999"/>
          </a:xfrm>
          <a:prstGeom prst="rect">
            <a:avLst/>
          </a:prstGeom>
          <a:noFill/>
        </p:spPr>
        <p:txBody>
          <a:bodyPr wrap="square" rtlCol="0" anchor="ctr" anchorCtr="0">
            <a:spAutoFit/>
          </a:bodyPr>
          <a:lstStyle/>
          <a:p>
            <a:pPr algn="ctr"/>
            <a:r>
              <a:rPr lang="en-US" sz="1200" b="1">
                <a:solidFill>
                  <a:schemeClr val="tx2"/>
                </a:solidFill>
                <a:latin typeface="Poppins" pitchFamily="2" charset="77"/>
                <a:ea typeface="League Spartan" charset="0"/>
                <a:cs typeface="Poppins" pitchFamily="2" charset="77"/>
              </a:rPr>
              <a:t>AIRLINES</a:t>
            </a:r>
          </a:p>
        </p:txBody>
      </p:sp>
      <p:sp>
        <p:nvSpPr>
          <p:cNvPr id="51" name="Subtitle 2">
            <a:extLst>
              <a:ext uri="{FF2B5EF4-FFF2-40B4-BE49-F238E27FC236}">
                <a16:creationId xmlns:a16="http://schemas.microsoft.com/office/drawing/2014/main" id="{4113C82A-7145-6459-8707-7627CFA3E92A}"/>
              </a:ext>
            </a:extLst>
          </p:cNvPr>
          <p:cNvSpPr txBox="1">
            <a:spLocks/>
          </p:cNvSpPr>
          <p:nvPr/>
        </p:nvSpPr>
        <p:spPr>
          <a:xfrm>
            <a:off x="7084021" y="2262805"/>
            <a:ext cx="1783014" cy="1517916"/>
          </a:xfrm>
          <a:prstGeom prst="rect">
            <a:avLst/>
          </a:prstGeom>
        </p:spPr>
        <p:txBody>
          <a:bodyPr vert="horz" wrap="square" lIns="34290" tIns="17145" rIns="34290" bIns="171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1313"/>
              </a:lnSpc>
            </a:pPr>
            <a:r>
              <a:rPr lang="en-US" sz="900">
                <a:solidFill>
                  <a:schemeClr val="bg1"/>
                </a:solidFill>
                <a:latin typeface="Lato Light" panose="020F0502020204030203" pitchFamily="34" charset="0"/>
                <a:ea typeface="Open Sans Light" panose="020B0306030504020204" pitchFamily="34" charset="0"/>
                <a:cs typeface="Open Sans Light" panose="020B0306030504020204" pitchFamily="34" charset="0"/>
              </a:rPr>
              <a:t>Green marketing is a practice whereby companies seek to go above and beyond traditional marketing by promoting environmental core values in the hope that consumers will associate these values with their company or brand. Engaging in these sustainable activities.</a:t>
            </a:r>
          </a:p>
        </p:txBody>
      </p:sp>
      <p:sp>
        <p:nvSpPr>
          <p:cNvPr id="54" name="Google Shape;296;p41">
            <a:extLst>
              <a:ext uri="{FF2B5EF4-FFF2-40B4-BE49-F238E27FC236}">
                <a16:creationId xmlns:a16="http://schemas.microsoft.com/office/drawing/2014/main" id="{47EEB246-A487-ED11-E656-4E6E991B5E5E}"/>
              </a:ext>
            </a:extLst>
          </p:cNvPr>
          <p:cNvSpPr txBox="1">
            <a:spLocks/>
          </p:cNvSpPr>
          <p:nvPr/>
        </p:nvSpPr>
        <p:spPr>
          <a:xfrm>
            <a:off x="0" y="0"/>
            <a:ext cx="7704000" cy="5727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000">
                <a:solidFill>
                  <a:schemeClr val="dk1"/>
                </a:solidFill>
                <a:latin typeface="Alata"/>
                <a:sym typeface="Alata"/>
              </a:rPr>
              <a:t>Business Implications</a:t>
            </a:r>
          </a:p>
        </p:txBody>
      </p:sp>
      <p:grpSp>
        <p:nvGrpSpPr>
          <p:cNvPr id="55" name="Google Shape;6136;p86">
            <a:extLst>
              <a:ext uri="{FF2B5EF4-FFF2-40B4-BE49-F238E27FC236}">
                <a16:creationId xmlns:a16="http://schemas.microsoft.com/office/drawing/2014/main" id="{5724A10F-8287-8913-A04B-DD333468B2C7}"/>
              </a:ext>
            </a:extLst>
          </p:cNvPr>
          <p:cNvGrpSpPr/>
          <p:nvPr/>
        </p:nvGrpSpPr>
        <p:grpSpPr>
          <a:xfrm>
            <a:off x="2097996" y="1076723"/>
            <a:ext cx="365438" cy="360001"/>
            <a:chOff x="-60991775" y="3376900"/>
            <a:chExt cx="315850" cy="311150"/>
          </a:xfrm>
        </p:grpSpPr>
        <p:sp>
          <p:nvSpPr>
            <p:cNvPr id="56" name="Google Shape;6137;p86">
              <a:extLst>
                <a:ext uri="{FF2B5EF4-FFF2-40B4-BE49-F238E27FC236}">
                  <a16:creationId xmlns:a16="http://schemas.microsoft.com/office/drawing/2014/main" id="{75F4A2DF-4800-3927-5AA4-F7467A5A3054}"/>
                </a:ext>
              </a:extLst>
            </p:cNvPr>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6138;p86">
              <a:extLst>
                <a:ext uri="{FF2B5EF4-FFF2-40B4-BE49-F238E27FC236}">
                  <a16:creationId xmlns:a16="http://schemas.microsoft.com/office/drawing/2014/main" id="{B9649458-00AD-2454-11D5-57F375B32149}"/>
                </a:ext>
              </a:extLst>
            </p:cNvPr>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6139;p86">
              <a:extLst>
                <a:ext uri="{FF2B5EF4-FFF2-40B4-BE49-F238E27FC236}">
                  <a16:creationId xmlns:a16="http://schemas.microsoft.com/office/drawing/2014/main" id="{ACE0C4A7-4EBA-E524-E04E-9A31A69DCA63}"/>
                </a:ext>
              </a:extLst>
            </p:cNvPr>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 name="Rounded Rectangle 6">
            <a:extLst>
              <a:ext uri="{FF2B5EF4-FFF2-40B4-BE49-F238E27FC236}">
                <a16:creationId xmlns:a16="http://schemas.microsoft.com/office/drawing/2014/main" id="{B364808D-786F-D350-0D7F-C8FC66F5CAE1}"/>
              </a:ext>
            </a:extLst>
          </p:cNvPr>
          <p:cNvSpPr/>
          <p:nvPr/>
        </p:nvSpPr>
        <p:spPr>
          <a:xfrm>
            <a:off x="4969864" y="821526"/>
            <a:ext cx="3857585" cy="4023036"/>
          </a:xfrm>
          <a:prstGeom prst="roundRect">
            <a:avLst>
              <a:gd name="adj" fmla="val 10972"/>
            </a:avLst>
          </a:prstGeom>
          <a:solidFill>
            <a:schemeClr val="bg1">
              <a:lumMod val="5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5">
              <a:latin typeface="Lato Light" panose="020F0502020204030203" pitchFamily="34" charset="0"/>
            </a:endParaRPr>
          </a:p>
        </p:txBody>
      </p:sp>
      <p:sp>
        <p:nvSpPr>
          <p:cNvPr id="8" name="Rounded Rectangle 7">
            <a:extLst>
              <a:ext uri="{FF2B5EF4-FFF2-40B4-BE49-F238E27FC236}">
                <a16:creationId xmlns:a16="http://schemas.microsoft.com/office/drawing/2014/main" id="{08590CE8-A64B-F08D-25FA-39C9E528C796}"/>
              </a:ext>
            </a:extLst>
          </p:cNvPr>
          <p:cNvSpPr/>
          <p:nvPr/>
        </p:nvSpPr>
        <p:spPr>
          <a:xfrm>
            <a:off x="4969863" y="821526"/>
            <a:ext cx="3857585" cy="1441279"/>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5">
              <a:latin typeface="Lato Light" panose="020F0502020204030203" pitchFamily="34" charset="0"/>
            </a:endParaRPr>
          </a:p>
        </p:txBody>
      </p:sp>
      <p:sp>
        <p:nvSpPr>
          <p:cNvPr id="9" name="Rounded Rectangle 8">
            <a:extLst>
              <a:ext uri="{FF2B5EF4-FFF2-40B4-BE49-F238E27FC236}">
                <a16:creationId xmlns:a16="http://schemas.microsoft.com/office/drawing/2014/main" id="{338D46F7-F73F-6CE3-F0D9-D705E6DA917A}"/>
              </a:ext>
            </a:extLst>
          </p:cNvPr>
          <p:cNvSpPr/>
          <p:nvPr/>
        </p:nvSpPr>
        <p:spPr>
          <a:xfrm>
            <a:off x="5122942" y="940935"/>
            <a:ext cx="3551426" cy="1202460"/>
          </a:xfrm>
          <a:prstGeom prst="roundRect">
            <a:avLst>
              <a:gd name="adj" fmla="val 1497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5">
              <a:latin typeface="Lato Light" panose="020F0502020204030203" pitchFamily="34" charset="0"/>
            </a:endParaRPr>
          </a:p>
        </p:txBody>
      </p:sp>
      <p:sp>
        <p:nvSpPr>
          <p:cNvPr id="10" name="Triangle 9">
            <a:extLst>
              <a:ext uri="{FF2B5EF4-FFF2-40B4-BE49-F238E27FC236}">
                <a16:creationId xmlns:a16="http://schemas.microsoft.com/office/drawing/2014/main" id="{C1B8EA4A-AE92-7087-439D-E7A28ED18526}"/>
              </a:ext>
            </a:extLst>
          </p:cNvPr>
          <p:cNvSpPr/>
          <p:nvPr/>
        </p:nvSpPr>
        <p:spPr>
          <a:xfrm rot="10800000">
            <a:off x="6750548" y="1926232"/>
            <a:ext cx="330648" cy="196955"/>
          </a:xfrm>
          <a:prstGeom prst="triangl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5">
              <a:latin typeface="Lato Light" panose="020F0502020204030203" pitchFamily="34" charset="0"/>
            </a:endParaRPr>
          </a:p>
        </p:txBody>
      </p:sp>
      <p:sp>
        <p:nvSpPr>
          <p:cNvPr id="12" name="Subtitle 2">
            <a:extLst>
              <a:ext uri="{FF2B5EF4-FFF2-40B4-BE49-F238E27FC236}">
                <a16:creationId xmlns:a16="http://schemas.microsoft.com/office/drawing/2014/main" id="{FA866930-18D1-14B9-0844-EE6089E2677A}"/>
              </a:ext>
            </a:extLst>
          </p:cNvPr>
          <p:cNvSpPr txBox="1">
            <a:spLocks/>
          </p:cNvSpPr>
          <p:nvPr/>
        </p:nvSpPr>
        <p:spPr>
          <a:xfrm>
            <a:off x="5051855" y="2372013"/>
            <a:ext cx="3775594" cy="2866169"/>
          </a:xfrm>
          <a:prstGeom prst="rect">
            <a:avLst/>
          </a:prstGeom>
        </p:spPr>
        <p:txBody>
          <a:bodyPr vert="horz" wrap="square" lIns="34290" tIns="17145" rIns="34290" bIns="171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marL="285750" indent="-285750" algn="l">
              <a:lnSpc>
                <a:spcPct val="100000"/>
              </a:lnSpc>
              <a:spcBef>
                <a:spcPts val="0"/>
              </a:spcBef>
              <a:spcAft>
                <a:spcPts val="1600"/>
              </a:spcAft>
              <a:buClr>
                <a:schemeClr val="dk1"/>
              </a:buClr>
              <a:buSzPts val="1400"/>
              <a:buFont typeface="Arial" panose="020B0604020202020204" pitchFamily="34" charset="0"/>
              <a:buChar char="•"/>
            </a:pPr>
            <a:r>
              <a:rPr lang="en-US" sz="1600">
                <a:solidFill>
                  <a:schemeClr val="tx1"/>
                </a:solidFill>
                <a:latin typeface="Arial" panose="020B0604020202020204" pitchFamily="34" charset="0"/>
                <a:cs typeface="Arial" panose="020B0604020202020204" pitchFamily="34" charset="0"/>
              </a:rPr>
              <a:t>Enhance infrastructure to handle peak-time more efficiently.</a:t>
            </a:r>
          </a:p>
          <a:p>
            <a:pPr marL="285750" indent="-285750" algn="l">
              <a:lnSpc>
                <a:spcPct val="100000"/>
              </a:lnSpc>
              <a:spcBef>
                <a:spcPts val="0"/>
              </a:spcBef>
              <a:spcAft>
                <a:spcPts val="1600"/>
              </a:spcAft>
              <a:buClr>
                <a:schemeClr val="dk1"/>
              </a:buClr>
              <a:buSzPts val="1400"/>
              <a:buFont typeface="Arial" panose="020B0604020202020204" pitchFamily="34" charset="0"/>
              <a:buChar char="•"/>
            </a:pPr>
            <a:r>
              <a:rPr lang="en-US" sz="1600">
                <a:solidFill>
                  <a:schemeClr val="tx1"/>
                </a:solidFill>
                <a:latin typeface="Arial" panose="020B0604020202020204" pitchFamily="34" charset="0"/>
                <a:cs typeface="Arial" panose="020B0604020202020204" pitchFamily="34" charset="0"/>
              </a:rPr>
              <a:t>Improve collaboration with airlines to streamline operations during high traffic conditions.</a:t>
            </a:r>
          </a:p>
          <a:p>
            <a:pPr marL="285750" indent="-285750" algn="l">
              <a:lnSpc>
                <a:spcPct val="100000"/>
              </a:lnSpc>
              <a:spcBef>
                <a:spcPts val="0"/>
              </a:spcBef>
              <a:spcAft>
                <a:spcPts val="1600"/>
              </a:spcAft>
              <a:buClr>
                <a:schemeClr val="dk1"/>
              </a:buClr>
              <a:buSzPts val="1400"/>
              <a:buFont typeface="Arial" panose="020B0604020202020204" pitchFamily="34" charset="0"/>
              <a:buChar char="•"/>
            </a:pPr>
            <a:r>
              <a:rPr lang="en-US" sz="1600">
                <a:solidFill>
                  <a:schemeClr val="tx1"/>
                </a:solidFill>
                <a:latin typeface="Arial" panose="020B0604020202020204" pitchFamily="34" charset="0"/>
                <a:cs typeface="Arial" panose="020B0604020202020204" pitchFamily="34" charset="0"/>
              </a:rPr>
              <a:t>Delay times are lower during middle of the month and higher in rural states.</a:t>
            </a:r>
          </a:p>
          <a:p>
            <a:pPr marL="285750" indent="-285750" algn="l">
              <a:lnSpc>
                <a:spcPct val="100000"/>
              </a:lnSpc>
              <a:spcBef>
                <a:spcPts val="0"/>
              </a:spcBef>
              <a:spcAft>
                <a:spcPts val="1600"/>
              </a:spcAft>
              <a:buClr>
                <a:schemeClr val="dk1"/>
              </a:buClr>
              <a:buSzPts val="1400"/>
              <a:buFont typeface="Arial" panose="020B0604020202020204" pitchFamily="34" charset="0"/>
              <a:buChar char="•"/>
            </a:pPr>
            <a:endParaRPr lang="en-US" sz="1600">
              <a:solidFill>
                <a:schemeClr val="tx1"/>
              </a:solidFill>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9B33C20F-E866-057A-C110-2164EC72DAEB}"/>
              </a:ext>
            </a:extLst>
          </p:cNvPr>
          <p:cNvSpPr txBox="1"/>
          <p:nvPr/>
        </p:nvSpPr>
        <p:spPr>
          <a:xfrm>
            <a:off x="6301877" y="1582704"/>
            <a:ext cx="1201774" cy="276999"/>
          </a:xfrm>
          <a:prstGeom prst="rect">
            <a:avLst/>
          </a:prstGeom>
          <a:noFill/>
        </p:spPr>
        <p:txBody>
          <a:bodyPr wrap="square" rtlCol="0" anchor="ctr" anchorCtr="0">
            <a:spAutoFit/>
          </a:bodyPr>
          <a:lstStyle/>
          <a:p>
            <a:pPr algn="ctr"/>
            <a:r>
              <a:rPr lang="en-US" sz="1200" b="1">
                <a:solidFill>
                  <a:schemeClr val="tx2"/>
                </a:solidFill>
                <a:latin typeface="Poppins" pitchFamily="2" charset="77"/>
                <a:ea typeface="League Spartan" charset="0"/>
                <a:cs typeface="Poppins" pitchFamily="2" charset="77"/>
              </a:rPr>
              <a:t>AIRPORTS</a:t>
            </a:r>
          </a:p>
        </p:txBody>
      </p:sp>
      <p:grpSp>
        <p:nvGrpSpPr>
          <p:cNvPr id="20" name="Google Shape;1048;p71">
            <a:extLst>
              <a:ext uri="{FF2B5EF4-FFF2-40B4-BE49-F238E27FC236}">
                <a16:creationId xmlns:a16="http://schemas.microsoft.com/office/drawing/2014/main" id="{981E3609-E3A9-283E-B1A6-C7516A845C63}"/>
              </a:ext>
            </a:extLst>
          </p:cNvPr>
          <p:cNvGrpSpPr/>
          <p:nvPr/>
        </p:nvGrpSpPr>
        <p:grpSpPr>
          <a:xfrm>
            <a:off x="6740764" y="1128750"/>
            <a:ext cx="397775" cy="255946"/>
            <a:chOff x="5464305" y="1434844"/>
            <a:chExt cx="446437" cy="287257"/>
          </a:xfrm>
          <a:solidFill>
            <a:srgbClr val="DCEEFF"/>
          </a:solidFill>
        </p:grpSpPr>
        <p:sp>
          <p:nvSpPr>
            <p:cNvPr id="22" name="Google Shape;1049;p71">
              <a:extLst>
                <a:ext uri="{FF2B5EF4-FFF2-40B4-BE49-F238E27FC236}">
                  <a16:creationId xmlns:a16="http://schemas.microsoft.com/office/drawing/2014/main" id="{2B90B645-3334-469E-EAB6-3ED05B814C27}"/>
                </a:ext>
              </a:extLst>
            </p:cNvPr>
            <p:cNvSpPr/>
            <p:nvPr/>
          </p:nvSpPr>
          <p:spPr>
            <a:xfrm>
              <a:off x="5779118" y="1434844"/>
              <a:ext cx="131624" cy="52500"/>
            </a:xfrm>
            <a:custGeom>
              <a:avLst/>
              <a:gdLst/>
              <a:ahLst/>
              <a:cxnLst/>
              <a:rect l="l" t="t" r="r" b="b"/>
              <a:pathLst>
                <a:path w="3525" h="1406" extrusionOk="0">
                  <a:moveTo>
                    <a:pt x="691" y="0"/>
                  </a:moveTo>
                  <a:cubicBezTo>
                    <a:pt x="310" y="0"/>
                    <a:pt x="0" y="310"/>
                    <a:pt x="0" y="715"/>
                  </a:cubicBezTo>
                  <a:lnTo>
                    <a:pt x="0" y="1406"/>
                  </a:lnTo>
                  <a:lnTo>
                    <a:pt x="3525" y="1406"/>
                  </a:lnTo>
                  <a:lnTo>
                    <a:pt x="352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050;p71">
              <a:extLst>
                <a:ext uri="{FF2B5EF4-FFF2-40B4-BE49-F238E27FC236}">
                  <a16:creationId xmlns:a16="http://schemas.microsoft.com/office/drawing/2014/main" id="{526BE25A-73B8-BC82-7D83-17B631D7906F}"/>
                </a:ext>
              </a:extLst>
            </p:cNvPr>
            <p:cNvSpPr/>
            <p:nvPr/>
          </p:nvSpPr>
          <p:spPr>
            <a:xfrm>
              <a:off x="5464305" y="1434844"/>
              <a:ext cx="288153" cy="52500"/>
            </a:xfrm>
            <a:custGeom>
              <a:avLst/>
              <a:gdLst/>
              <a:ahLst/>
              <a:cxnLst/>
              <a:rect l="l" t="t" r="r" b="b"/>
              <a:pathLst>
                <a:path w="7717" h="1406" extrusionOk="0">
                  <a:moveTo>
                    <a:pt x="1" y="0"/>
                  </a:moveTo>
                  <a:lnTo>
                    <a:pt x="1" y="1406"/>
                  </a:lnTo>
                  <a:lnTo>
                    <a:pt x="7717" y="1406"/>
                  </a:lnTo>
                  <a:lnTo>
                    <a:pt x="7717" y="715"/>
                  </a:lnTo>
                  <a:cubicBezTo>
                    <a:pt x="7717" y="310"/>
                    <a:pt x="7407" y="0"/>
                    <a:pt x="702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051;p71">
              <a:extLst>
                <a:ext uri="{FF2B5EF4-FFF2-40B4-BE49-F238E27FC236}">
                  <a16:creationId xmlns:a16="http://schemas.microsoft.com/office/drawing/2014/main" id="{E12FDA3E-3C2B-A101-641F-1024536A6382}"/>
                </a:ext>
              </a:extLst>
            </p:cNvPr>
            <p:cNvSpPr/>
            <p:nvPr/>
          </p:nvSpPr>
          <p:spPr>
            <a:xfrm>
              <a:off x="5779118" y="1513108"/>
              <a:ext cx="131624" cy="208992"/>
            </a:xfrm>
            <a:custGeom>
              <a:avLst/>
              <a:gdLst/>
              <a:ahLst/>
              <a:cxnLst/>
              <a:rect l="l" t="t" r="r" b="b"/>
              <a:pathLst>
                <a:path w="3525" h="5597" extrusionOk="0">
                  <a:moveTo>
                    <a:pt x="2453" y="1048"/>
                  </a:moveTo>
                  <a:lnTo>
                    <a:pt x="2453" y="1762"/>
                  </a:lnTo>
                  <a:lnTo>
                    <a:pt x="1048" y="1762"/>
                  </a:lnTo>
                  <a:lnTo>
                    <a:pt x="1048" y="1048"/>
                  </a:lnTo>
                  <a:close/>
                  <a:moveTo>
                    <a:pt x="2453" y="2453"/>
                  </a:moveTo>
                  <a:lnTo>
                    <a:pt x="2453" y="3144"/>
                  </a:lnTo>
                  <a:lnTo>
                    <a:pt x="1048" y="3144"/>
                  </a:lnTo>
                  <a:lnTo>
                    <a:pt x="1048" y="2453"/>
                  </a:lnTo>
                  <a:close/>
                  <a:moveTo>
                    <a:pt x="2453" y="3858"/>
                  </a:moveTo>
                  <a:lnTo>
                    <a:pt x="2453" y="4549"/>
                  </a:lnTo>
                  <a:lnTo>
                    <a:pt x="1048" y="4549"/>
                  </a:lnTo>
                  <a:lnTo>
                    <a:pt x="1048" y="3858"/>
                  </a:lnTo>
                  <a:close/>
                  <a:moveTo>
                    <a:pt x="0" y="0"/>
                  </a:moveTo>
                  <a:lnTo>
                    <a:pt x="0" y="4906"/>
                  </a:lnTo>
                  <a:cubicBezTo>
                    <a:pt x="0" y="5287"/>
                    <a:pt x="310" y="5597"/>
                    <a:pt x="691" y="5597"/>
                  </a:cubicBezTo>
                  <a:lnTo>
                    <a:pt x="3525" y="5597"/>
                  </a:lnTo>
                  <a:lnTo>
                    <a:pt x="352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052;p71">
              <a:extLst>
                <a:ext uri="{FF2B5EF4-FFF2-40B4-BE49-F238E27FC236}">
                  <a16:creationId xmlns:a16="http://schemas.microsoft.com/office/drawing/2014/main" id="{6CFC4071-7CBE-858D-994E-563B2818DA07}"/>
                </a:ext>
              </a:extLst>
            </p:cNvPr>
            <p:cNvSpPr/>
            <p:nvPr/>
          </p:nvSpPr>
          <p:spPr>
            <a:xfrm>
              <a:off x="5464305" y="1513108"/>
              <a:ext cx="288153" cy="208992"/>
            </a:xfrm>
            <a:custGeom>
              <a:avLst/>
              <a:gdLst/>
              <a:ahLst/>
              <a:cxnLst/>
              <a:rect l="l" t="t" r="r" b="b"/>
              <a:pathLst>
                <a:path w="7717" h="5597" extrusionOk="0">
                  <a:moveTo>
                    <a:pt x="2477" y="1048"/>
                  </a:moveTo>
                  <a:lnTo>
                    <a:pt x="2477" y="1762"/>
                  </a:lnTo>
                  <a:lnTo>
                    <a:pt x="1049" y="1762"/>
                  </a:lnTo>
                  <a:lnTo>
                    <a:pt x="1049" y="1048"/>
                  </a:lnTo>
                  <a:close/>
                  <a:moveTo>
                    <a:pt x="2477" y="2453"/>
                  </a:moveTo>
                  <a:lnTo>
                    <a:pt x="2477" y="3144"/>
                  </a:lnTo>
                  <a:lnTo>
                    <a:pt x="1049" y="3144"/>
                  </a:lnTo>
                  <a:lnTo>
                    <a:pt x="1049" y="2453"/>
                  </a:lnTo>
                  <a:close/>
                  <a:moveTo>
                    <a:pt x="2477" y="3858"/>
                  </a:moveTo>
                  <a:lnTo>
                    <a:pt x="2477" y="4549"/>
                  </a:lnTo>
                  <a:lnTo>
                    <a:pt x="1049" y="4549"/>
                  </a:lnTo>
                  <a:lnTo>
                    <a:pt x="1049" y="3858"/>
                  </a:lnTo>
                  <a:close/>
                  <a:moveTo>
                    <a:pt x="5264" y="929"/>
                  </a:moveTo>
                  <a:lnTo>
                    <a:pt x="5859" y="2453"/>
                  </a:lnTo>
                  <a:lnTo>
                    <a:pt x="6669" y="2453"/>
                  </a:lnTo>
                  <a:lnTo>
                    <a:pt x="6669" y="3144"/>
                  </a:lnTo>
                  <a:lnTo>
                    <a:pt x="5859" y="3144"/>
                  </a:lnTo>
                  <a:lnTo>
                    <a:pt x="5264" y="4692"/>
                  </a:lnTo>
                  <a:lnTo>
                    <a:pt x="4597" y="4430"/>
                  </a:lnTo>
                  <a:lnTo>
                    <a:pt x="5121" y="3144"/>
                  </a:lnTo>
                  <a:lnTo>
                    <a:pt x="4406" y="3144"/>
                  </a:lnTo>
                  <a:lnTo>
                    <a:pt x="3811" y="4049"/>
                  </a:lnTo>
                  <a:lnTo>
                    <a:pt x="3239" y="3668"/>
                  </a:lnTo>
                  <a:lnTo>
                    <a:pt x="3811" y="2810"/>
                  </a:lnTo>
                  <a:lnTo>
                    <a:pt x="3239" y="1953"/>
                  </a:lnTo>
                  <a:lnTo>
                    <a:pt x="3811" y="1572"/>
                  </a:lnTo>
                  <a:lnTo>
                    <a:pt x="4406" y="2453"/>
                  </a:lnTo>
                  <a:lnTo>
                    <a:pt x="5121" y="2453"/>
                  </a:lnTo>
                  <a:lnTo>
                    <a:pt x="4597" y="1191"/>
                  </a:lnTo>
                  <a:lnTo>
                    <a:pt x="5264" y="929"/>
                  </a:lnTo>
                  <a:close/>
                  <a:moveTo>
                    <a:pt x="1" y="0"/>
                  </a:moveTo>
                  <a:lnTo>
                    <a:pt x="1" y="5597"/>
                  </a:lnTo>
                  <a:lnTo>
                    <a:pt x="7026" y="5597"/>
                  </a:lnTo>
                  <a:cubicBezTo>
                    <a:pt x="7407" y="5597"/>
                    <a:pt x="7717" y="5287"/>
                    <a:pt x="7717" y="4906"/>
                  </a:cubicBezTo>
                  <a:lnTo>
                    <a:pt x="771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0" name="Picture 29" descr="A red and white logo&#10;&#10;Description automatically generated">
            <a:extLst>
              <a:ext uri="{FF2B5EF4-FFF2-40B4-BE49-F238E27FC236}">
                <a16:creationId xmlns:a16="http://schemas.microsoft.com/office/drawing/2014/main" id="{B03F5413-9BBC-83F3-9B82-02E4B5A46F13}"/>
              </a:ext>
            </a:extLst>
          </p:cNvPr>
          <p:cNvPicPr>
            <a:picLocks noChangeAspect="1"/>
          </p:cNvPicPr>
          <p:nvPr/>
        </p:nvPicPr>
        <p:blipFill>
          <a:blip r:embed="rId3"/>
          <a:stretch>
            <a:fillRect/>
          </a:stretch>
        </p:blipFill>
        <p:spPr>
          <a:xfrm>
            <a:off x="8401621" y="5490"/>
            <a:ext cx="742379" cy="742379"/>
          </a:xfrm>
          <a:prstGeom prst="rect">
            <a:avLst/>
          </a:prstGeom>
        </p:spPr>
      </p:pic>
    </p:spTree>
    <p:extLst>
      <p:ext uri="{BB962C8B-B14F-4D97-AF65-F5344CB8AC3E}">
        <p14:creationId xmlns:p14="http://schemas.microsoft.com/office/powerpoint/2010/main" val="2014520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fade">
                                      <p:cBhvr>
                                        <p:cTn id="7" dur="500"/>
                                        <p:tgtEl>
                                          <p:spTgt spid="5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500"/>
                                        <p:tgtEl>
                                          <p:spTgt spid="4"/>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par>
                                <p:cTn id="28" presetID="10" presetClass="entr" presetSubtype="0" fill="hold" nodeType="withEffect">
                                  <p:stCondLst>
                                    <p:cond delay="0"/>
                                  </p:stCondLst>
                                  <p:childTnLst>
                                    <p:set>
                                      <p:cBhvr>
                                        <p:cTn id="29" dur="1" fill="hold">
                                          <p:stCondLst>
                                            <p:cond delay="0"/>
                                          </p:stCondLst>
                                        </p:cTn>
                                        <p:tgtEl>
                                          <p:spTgt spid="55"/>
                                        </p:tgtEl>
                                        <p:attrNameLst>
                                          <p:attrName>style.visibility</p:attrName>
                                        </p:attrNameLst>
                                      </p:cBhvr>
                                      <p:to>
                                        <p:strVal val="visible"/>
                                      </p:to>
                                    </p:set>
                                    <p:animEffect transition="in" filter="fade">
                                      <p:cBhvr>
                                        <p:cTn id="30" dur="500"/>
                                        <p:tgtEl>
                                          <p:spTgt spid="55"/>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51"/>
                                        </p:tgtEl>
                                        <p:attrNameLst>
                                          <p:attrName>style.visibility</p:attrName>
                                        </p:attrNameLst>
                                      </p:cBhvr>
                                      <p:to>
                                        <p:strVal val="visible"/>
                                      </p:to>
                                    </p:set>
                                    <p:animEffect transition="in" filter="fade">
                                      <p:cBhvr>
                                        <p:cTn id="35" dur="500"/>
                                        <p:tgtEl>
                                          <p:spTgt spid="51"/>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7"/>
                                        </p:tgtEl>
                                        <p:attrNameLst>
                                          <p:attrName>style.visibility</p:attrName>
                                        </p:attrNameLst>
                                      </p:cBhvr>
                                      <p:to>
                                        <p:strVal val="visible"/>
                                      </p:to>
                                    </p:set>
                                    <p:animEffect transition="in" filter="fade">
                                      <p:cBhvr>
                                        <p:cTn id="38" dur="500"/>
                                        <p:tgtEl>
                                          <p:spTgt spid="7"/>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8"/>
                                        </p:tgtEl>
                                        <p:attrNameLst>
                                          <p:attrName>style.visibility</p:attrName>
                                        </p:attrNameLst>
                                      </p:cBhvr>
                                      <p:to>
                                        <p:strVal val="visible"/>
                                      </p:to>
                                    </p:set>
                                    <p:animEffect transition="in" filter="fade">
                                      <p:cBhvr>
                                        <p:cTn id="41" dur="500"/>
                                        <p:tgtEl>
                                          <p:spTgt spid="8"/>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9"/>
                                        </p:tgtEl>
                                        <p:attrNameLst>
                                          <p:attrName>style.visibility</p:attrName>
                                        </p:attrNameLst>
                                      </p:cBhvr>
                                      <p:to>
                                        <p:strVal val="visible"/>
                                      </p:to>
                                    </p:set>
                                    <p:animEffect transition="in" filter="fade">
                                      <p:cBhvr>
                                        <p:cTn id="44" dur="500"/>
                                        <p:tgtEl>
                                          <p:spTgt spid="9"/>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0"/>
                                        </p:tgtEl>
                                        <p:attrNameLst>
                                          <p:attrName>style.visibility</p:attrName>
                                        </p:attrNameLst>
                                      </p:cBhvr>
                                      <p:to>
                                        <p:strVal val="visible"/>
                                      </p:to>
                                    </p:set>
                                    <p:animEffect transition="in" filter="fade">
                                      <p:cBhvr>
                                        <p:cTn id="47" dur="500"/>
                                        <p:tgtEl>
                                          <p:spTgt spid="10"/>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2"/>
                                        </p:tgtEl>
                                        <p:attrNameLst>
                                          <p:attrName>style.visibility</p:attrName>
                                        </p:attrNameLst>
                                      </p:cBhvr>
                                      <p:to>
                                        <p:strVal val="visible"/>
                                      </p:to>
                                    </p:set>
                                    <p:animEffect transition="in" filter="fade">
                                      <p:cBhvr>
                                        <p:cTn id="50" dur="500"/>
                                        <p:tgtEl>
                                          <p:spTgt spid="12"/>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4"/>
                                        </p:tgtEl>
                                        <p:attrNameLst>
                                          <p:attrName>style.visibility</p:attrName>
                                        </p:attrNameLst>
                                      </p:cBhvr>
                                      <p:to>
                                        <p:strVal val="visible"/>
                                      </p:to>
                                    </p:set>
                                    <p:animEffect transition="in" filter="fade">
                                      <p:cBhvr>
                                        <p:cTn id="53" dur="500"/>
                                        <p:tgtEl>
                                          <p:spTgt spid="14"/>
                                        </p:tgtEl>
                                      </p:cBhvr>
                                    </p:animEffect>
                                  </p:childTnLst>
                                </p:cTn>
                              </p:par>
                              <p:par>
                                <p:cTn id="54" presetID="10" presetClass="entr" presetSubtype="0" fill="hold" nodeType="withEffect">
                                  <p:stCondLst>
                                    <p:cond delay="0"/>
                                  </p:stCondLst>
                                  <p:childTnLst>
                                    <p:set>
                                      <p:cBhvr>
                                        <p:cTn id="55" dur="1" fill="hold">
                                          <p:stCondLst>
                                            <p:cond delay="0"/>
                                          </p:stCondLst>
                                        </p:cTn>
                                        <p:tgtEl>
                                          <p:spTgt spid="20"/>
                                        </p:tgtEl>
                                        <p:attrNameLst>
                                          <p:attrName>style.visibility</p:attrName>
                                        </p:attrNameLst>
                                      </p:cBhvr>
                                      <p:to>
                                        <p:strVal val="visible"/>
                                      </p:to>
                                    </p:set>
                                    <p:animEffect transition="in" filter="fade">
                                      <p:cBhvr>
                                        <p:cTn id="56"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 grpId="0" animBg="1"/>
      <p:bldP spid="3" grpId="0" animBg="1"/>
      <p:bldP spid="4" grpId="0" animBg="1"/>
      <p:bldP spid="6" grpId="0"/>
      <p:bldP spid="11" grpId="0"/>
      <p:bldP spid="51" grpId="0"/>
      <p:bldP spid="54" grpId="0"/>
      <p:bldP spid="7" grpId="0" animBg="1"/>
      <p:bldP spid="8" grpId="0" animBg="1"/>
      <p:bldP spid="9" grpId="0" animBg="1"/>
      <p:bldP spid="10" grpId="0" animBg="1"/>
      <p:bldP spid="12" grpId="0"/>
      <p:bldP spid="14"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513F561E-2737-F84D-8021-DBDC36999D82}"/>
              </a:ext>
            </a:extLst>
          </p:cNvPr>
          <p:cNvSpPr/>
          <p:nvPr/>
        </p:nvSpPr>
        <p:spPr>
          <a:xfrm>
            <a:off x="316553" y="821526"/>
            <a:ext cx="3857585" cy="4023036"/>
          </a:xfrm>
          <a:prstGeom prst="roundRect">
            <a:avLst>
              <a:gd name="adj" fmla="val 10972"/>
            </a:avLst>
          </a:prstGeom>
          <a:solidFill>
            <a:schemeClr val="bg1">
              <a:lumMod val="5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5">
              <a:latin typeface="Lato Light" panose="020F0502020204030203" pitchFamily="34" charset="0"/>
            </a:endParaRPr>
          </a:p>
        </p:txBody>
      </p:sp>
      <p:sp>
        <p:nvSpPr>
          <p:cNvPr id="2" name="Rounded Rectangle 1">
            <a:extLst>
              <a:ext uri="{FF2B5EF4-FFF2-40B4-BE49-F238E27FC236}">
                <a16:creationId xmlns:a16="http://schemas.microsoft.com/office/drawing/2014/main" id="{AF48D06F-9FE2-6B4A-A62E-5AF74D522718}"/>
              </a:ext>
            </a:extLst>
          </p:cNvPr>
          <p:cNvSpPr/>
          <p:nvPr/>
        </p:nvSpPr>
        <p:spPr>
          <a:xfrm>
            <a:off x="316552" y="821526"/>
            <a:ext cx="3857585" cy="1441279"/>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5">
              <a:latin typeface="Lato Light" panose="020F0502020204030203" pitchFamily="34" charset="0"/>
            </a:endParaRPr>
          </a:p>
        </p:txBody>
      </p:sp>
      <p:sp>
        <p:nvSpPr>
          <p:cNvPr id="3" name="Rounded Rectangle 2">
            <a:extLst>
              <a:ext uri="{FF2B5EF4-FFF2-40B4-BE49-F238E27FC236}">
                <a16:creationId xmlns:a16="http://schemas.microsoft.com/office/drawing/2014/main" id="{778ED3CB-5678-E345-AB55-E0173D08D62F}"/>
              </a:ext>
            </a:extLst>
          </p:cNvPr>
          <p:cNvSpPr/>
          <p:nvPr/>
        </p:nvSpPr>
        <p:spPr>
          <a:xfrm>
            <a:off x="469631" y="940935"/>
            <a:ext cx="3551426" cy="1202460"/>
          </a:xfrm>
          <a:prstGeom prst="roundRect">
            <a:avLst>
              <a:gd name="adj" fmla="val 1497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5">
              <a:latin typeface="Lato Light" panose="020F0502020204030203" pitchFamily="34" charset="0"/>
            </a:endParaRPr>
          </a:p>
        </p:txBody>
      </p:sp>
      <p:sp>
        <p:nvSpPr>
          <p:cNvPr id="4" name="Triangle 3">
            <a:extLst>
              <a:ext uri="{FF2B5EF4-FFF2-40B4-BE49-F238E27FC236}">
                <a16:creationId xmlns:a16="http://schemas.microsoft.com/office/drawing/2014/main" id="{8E79838C-12E8-3E43-9BB2-5E8B18AEF692}"/>
              </a:ext>
            </a:extLst>
          </p:cNvPr>
          <p:cNvSpPr/>
          <p:nvPr/>
        </p:nvSpPr>
        <p:spPr>
          <a:xfrm rot="10800000">
            <a:off x="2097237" y="1926232"/>
            <a:ext cx="330648" cy="196955"/>
          </a:xfrm>
          <a:prstGeom prst="triangl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5">
              <a:latin typeface="Lato Light" panose="020F0502020204030203" pitchFamily="34" charset="0"/>
            </a:endParaRPr>
          </a:p>
        </p:txBody>
      </p:sp>
      <p:sp>
        <p:nvSpPr>
          <p:cNvPr id="6" name="Subtitle 2">
            <a:extLst>
              <a:ext uri="{FF2B5EF4-FFF2-40B4-BE49-F238E27FC236}">
                <a16:creationId xmlns:a16="http://schemas.microsoft.com/office/drawing/2014/main" id="{D0C73919-73D4-6847-AF29-74A3606CCE66}"/>
              </a:ext>
            </a:extLst>
          </p:cNvPr>
          <p:cNvSpPr txBox="1">
            <a:spLocks/>
          </p:cNvSpPr>
          <p:nvPr/>
        </p:nvSpPr>
        <p:spPr>
          <a:xfrm>
            <a:off x="398544" y="2372013"/>
            <a:ext cx="3775594" cy="2209579"/>
          </a:xfrm>
          <a:prstGeom prst="rect">
            <a:avLst/>
          </a:prstGeom>
        </p:spPr>
        <p:txBody>
          <a:bodyPr vert="horz" wrap="square" lIns="34290" tIns="17145" rIns="34290" bIns="171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marL="285750" indent="-285750" algn="l">
              <a:lnSpc>
                <a:spcPct val="100000"/>
              </a:lnSpc>
              <a:spcBef>
                <a:spcPts val="0"/>
              </a:spcBef>
              <a:spcAft>
                <a:spcPts val="1600"/>
              </a:spcAft>
              <a:buClr>
                <a:schemeClr val="dk1"/>
              </a:buClr>
              <a:buSzPts val="1400"/>
              <a:buFont typeface="Arial" panose="020B0604020202020204" pitchFamily="34" charset="0"/>
              <a:buChar char="•"/>
            </a:pPr>
            <a:r>
              <a:rPr lang="en-US" sz="1600">
                <a:solidFill>
                  <a:schemeClr val="tx1"/>
                </a:solidFill>
                <a:latin typeface="Arial" panose="020B0604020202020204" pitchFamily="34" charset="0"/>
                <a:cs typeface="Arial" panose="020B0604020202020204" pitchFamily="34" charset="0"/>
                <a:sym typeface="Lexend Deca Light"/>
              </a:rPr>
              <a:t>Facilitate better data sharing between airlines and airports to improve overall efficiency and delay handling.</a:t>
            </a:r>
          </a:p>
          <a:p>
            <a:pPr marL="285750" indent="-285750" algn="l">
              <a:lnSpc>
                <a:spcPct val="100000"/>
              </a:lnSpc>
              <a:spcBef>
                <a:spcPts val="0"/>
              </a:spcBef>
              <a:spcAft>
                <a:spcPts val="1600"/>
              </a:spcAft>
              <a:buClr>
                <a:schemeClr val="dk1"/>
              </a:buClr>
              <a:buSzPts val="1400"/>
              <a:buFont typeface="Arial" panose="020B0604020202020204" pitchFamily="34" charset="0"/>
              <a:buChar char="•"/>
            </a:pPr>
            <a:r>
              <a:rPr lang="en-US" sz="1600">
                <a:solidFill>
                  <a:schemeClr val="tx1"/>
                </a:solidFill>
                <a:latin typeface="Arial" panose="020B0604020202020204" pitchFamily="34" charset="0"/>
                <a:cs typeface="Arial" panose="020B0604020202020204" pitchFamily="34" charset="0"/>
                <a:sym typeface="Lexend Deca Light"/>
              </a:rPr>
              <a:t>Implement policies to reward efficient delay management by airlines and airports or penalize excessive delays.</a:t>
            </a:r>
          </a:p>
          <a:p>
            <a:pPr marL="285750" indent="-285750" algn="l">
              <a:lnSpc>
                <a:spcPct val="100000"/>
              </a:lnSpc>
              <a:spcBef>
                <a:spcPts val="0"/>
              </a:spcBef>
              <a:spcAft>
                <a:spcPts val="1600"/>
              </a:spcAft>
              <a:buClr>
                <a:schemeClr val="dk1"/>
              </a:buClr>
              <a:buSzPts val="1400"/>
              <a:buFont typeface="Arial" panose="020B0604020202020204" pitchFamily="34" charset="0"/>
              <a:buChar char="•"/>
            </a:pPr>
            <a:r>
              <a:rPr lang="en-US" sz="1600">
                <a:solidFill>
                  <a:schemeClr val="tx1"/>
                </a:solidFill>
                <a:latin typeface="Arial" panose="020B0604020202020204" pitchFamily="34" charset="0"/>
                <a:cs typeface="Arial" panose="020B0604020202020204" pitchFamily="34" charset="0"/>
                <a:sym typeface="Lexend Deca Light"/>
              </a:rPr>
              <a:t>5% Airports causing 50% delays</a:t>
            </a:r>
          </a:p>
        </p:txBody>
      </p:sp>
      <p:sp>
        <p:nvSpPr>
          <p:cNvPr id="11" name="TextBox 10">
            <a:extLst>
              <a:ext uri="{FF2B5EF4-FFF2-40B4-BE49-F238E27FC236}">
                <a16:creationId xmlns:a16="http://schemas.microsoft.com/office/drawing/2014/main" id="{41157811-0B6B-A24C-825A-219AD2A504C8}"/>
              </a:ext>
            </a:extLst>
          </p:cNvPr>
          <p:cNvSpPr txBox="1"/>
          <p:nvPr/>
        </p:nvSpPr>
        <p:spPr>
          <a:xfrm>
            <a:off x="1648566" y="1582704"/>
            <a:ext cx="1201774" cy="276999"/>
          </a:xfrm>
          <a:prstGeom prst="rect">
            <a:avLst/>
          </a:prstGeom>
          <a:noFill/>
        </p:spPr>
        <p:txBody>
          <a:bodyPr wrap="square" rtlCol="0" anchor="ctr" anchorCtr="0">
            <a:spAutoFit/>
          </a:bodyPr>
          <a:lstStyle/>
          <a:p>
            <a:pPr algn="ctr"/>
            <a:r>
              <a:rPr lang="en-US" sz="1200" b="1">
                <a:solidFill>
                  <a:schemeClr val="tx2"/>
                </a:solidFill>
                <a:latin typeface="Poppins" pitchFamily="2" charset="77"/>
                <a:ea typeface="League Spartan" charset="0"/>
                <a:cs typeface="Poppins" pitchFamily="2" charset="77"/>
              </a:rPr>
              <a:t>REGULATORS</a:t>
            </a:r>
          </a:p>
        </p:txBody>
      </p:sp>
      <p:sp>
        <p:nvSpPr>
          <p:cNvPr id="51" name="Subtitle 2">
            <a:extLst>
              <a:ext uri="{FF2B5EF4-FFF2-40B4-BE49-F238E27FC236}">
                <a16:creationId xmlns:a16="http://schemas.microsoft.com/office/drawing/2014/main" id="{4113C82A-7145-6459-8707-7627CFA3E92A}"/>
              </a:ext>
            </a:extLst>
          </p:cNvPr>
          <p:cNvSpPr txBox="1">
            <a:spLocks/>
          </p:cNvSpPr>
          <p:nvPr/>
        </p:nvSpPr>
        <p:spPr>
          <a:xfrm>
            <a:off x="7084021" y="2262805"/>
            <a:ext cx="1783014" cy="1517916"/>
          </a:xfrm>
          <a:prstGeom prst="rect">
            <a:avLst/>
          </a:prstGeom>
        </p:spPr>
        <p:txBody>
          <a:bodyPr vert="horz" wrap="square" lIns="34290" tIns="17145" rIns="34290" bIns="171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1313"/>
              </a:lnSpc>
            </a:pPr>
            <a:r>
              <a:rPr lang="en-US" sz="900">
                <a:solidFill>
                  <a:schemeClr val="bg1"/>
                </a:solidFill>
                <a:latin typeface="Lato Light" panose="020F0502020204030203" pitchFamily="34" charset="0"/>
                <a:ea typeface="Open Sans Light" panose="020B0306030504020204" pitchFamily="34" charset="0"/>
                <a:cs typeface="Open Sans Light" panose="020B0306030504020204" pitchFamily="34" charset="0"/>
              </a:rPr>
              <a:t>Green marketing is a practice whereby companies seek to go above and beyond traditional marketing by promoting environmental core values in the hope that consumers will associate these values with their company or brand. Engaging in these sustainable activities.</a:t>
            </a:r>
          </a:p>
        </p:txBody>
      </p:sp>
      <p:sp>
        <p:nvSpPr>
          <p:cNvPr id="54" name="Google Shape;296;p41">
            <a:extLst>
              <a:ext uri="{FF2B5EF4-FFF2-40B4-BE49-F238E27FC236}">
                <a16:creationId xmlns:a16="http://schemas.microsoft.com/office/drawing/2014/main" id="{47EEB246-A487-ED11-E656-4E6E991B5E5E}"/>
              </a:ext>
            </a:extLst>
          </p:cNvPr>
          <p:cNvSpPr txBox="1">
            <a:spLocks/>
          </p:cNvSpPr>
          <p:nvPr/>
        </p:nvSpPr>
        <p:spPr>
          <a:xfrm>
            <a:off x="0" y="0"/>
            <a:ext cx="7704000" cy="5727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000">
                <a:solidFill>
                  <a:schemeClr val="dk1"/>
                </a:solidFill>
                <a:latin typeface="Alata"/>
                <a:sym typeface="Alata"/>
              </a:rPr>
              <a:t>Business Implications</a:t>
            </a:r>
          </a:p>
        </p:txBody>
      </p:sp>
      <p:sp>
        <p:nvSpPr>
          <p:cNvPr id="7" name="Rounded Rectangle 6">
            <a:extLst>
              <a:ext uri="{FF2B5EF4-FFF2-40B4-BE49-F238E27FC236}">
                <a16:creationId xmlns:a16="http://schemas.microsoft.com/office/drawing/2014/main" id="{B364808D-786F-D350-0D7F-C8FC66F5CAE1}"/>
              </a:ext>
            </a:extLst>
          </p:cNvPr>
          <p:cNvSpPr/>
          <p:nvPr/>
        </p:nvSpPr>
        <p:spPr>
          <a:xfrm>
            <a:off x="4969864" y="821526"/>
            <a:ext cx="3857585" cy="4023036"/>
          </a:xfrm>
          <a:prstGeom prst="roundRect">
            <a:avLst>
              <a:gd name="adj" fmla="val 10972"/>
            </a:avLst>
          </a:prstGeom>
          <a:solidFill>
            <a:schemeClr val="bg1">
              <a:lumMod val="5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5">
              <a:latin typeface="Lato Light" panose="020F0502020204030203" pitchFamily="34" charset="0"/>
            </a:endParaRPr>
          </a:p>
        </p:txBody>
      </p:sp>
      <p:sp>
        <p:nvSpPr>
          <p:cNvPr id="8" name="Rounded Rectangle 7">
            <a:extLst>
              <a:ext uri="{FF2B5EF4-FFF2-40B4-BE49-F238E27FC236}">
                <a16:creationId xmlns:a16="http://schemas.microsoft.com/office/drawing/2014/main" id="{08590CE8-A64B-F08D-25FA-39C9E528C796}"/>
              </a:ext>
            </a:extLst>
          </p:cNvPr>
          <p:cNvSpPr/>
          <p:nvPr/>
        </p:nvSpPr>
        <p:spPr>
          <a:xfrm>
            <a:off x="4969863" y="821526"/>
            <a:ext cx="3857585" cy="1441279"/>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5">
              <a:latin typeface="Lato Light" panose="020F0502020204030203" pitchFamily="34" charset="0"/>
            </a:endParaRPr>
          </a:p>
        </p:txBody>
      </p:sp>
      <p:sp>
        <p:nvSpPr>
          <p:cNvPr id="9" name="Rounded Rectangle 8">
            <a:extLst>
              <a:ext uri="{FF2B5EF4-FFF2-40B4-BE49-F238E27FC236}">
                <a16:creationId xmlns:a16="http://schemas.microsoft.com/office/drawing/2014/main" id="{338D46F7-F73F-6CE3-F0D9-D705E6DA917A}"/>
              </a:ext>
            </a:extLst>
          </p:cNvPr>
          <p:cNvSpPr/>
          <p:nvPr/>
        </p:nvSpPr>
        <p:spPr>
          <a:xfrm>
            <a:off x="5122942" y="940935"/>
            <a:ext cx="3551426" cy="1202460"/>
          </a:xfrm>
          <a:prstGeom prst="roundRect">
            <a:avLst>
              <a:gd name="adj" fmla="val 1497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5">
              <a:latin typeface="Lato Light" panose="020F0502020204030203" pitchFamily="34" charset="0"/>
            </a:endParaRPr>
          </a:p>
        </p:txBody>
      </p:sp>
      <p:sp>
        <p:nvSpPr>
          <p:cNvPr id="10" name="Triangle 9">
            <a:extLst>
              <a:ext uri="{FF2B5EF4-FFF2-40B4-BE49-F238E27FC236}">
                <a16:creationId xmlns:a16="http://schemas.microsoft.com/office/drawing/2014/main" id="{C1B8EA4A-AE92-7087-439D-E7A28ED18526}"/>
              </a:ext>
            </a:extLst>
          </p:cNvPr>
          <p:cNvSpPr/>
          <p:nvPr/>
        </p:nvSpPr>
        <p:spPr>
          <a:xfrm rot="10800000">
            <a:off x="6750548" y="1926232"/>
            <a:ext cx="330648" cy="196955"/>
          </a:xfrm>
          <a:prstGeom prst="triangl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5">
              <a:latin typeface="Lato Light" panose="020F0502020204030203" pitchFamily="34" charset="0"/>
            </a:endParaRPr>
          </a:p>
        </p:txBody>
      </p:sp>
      <p:sp>
        <p:nvSpPr>
          <p:cNvPr id="12" name="Subtitle 2">
            <a:extLst>
              <a:ext uri="{FF2B5EF4-FFF2-40B4-BE49-F238E27FC236}">
                <a16:creationId xmlns:a16="http://schemas.microsoft.com/office/drawing/2014/main" id="{FA866930-18D1-14B9-0844-EE6089E2677A}"/>
              </a:ext>
            </a:extLst>
          </p:cNvPr>
          <p:cNvSpPr txBox="1">
            <a:spLocks/>
          </p:cNvSpPr>
          <p:nvPr/>
        </p:nvSpPr>
        <p:spPr>
          <a:xfrm>
            <a:off x="5051855" y="2372013"/>
            <a:ext cx="3775594" cy="2414764"/>
          </a:xfrm>
          <a:prstGeom prst="rect">
            <a:avLst/>
          </a:prstGeom>
        </p:spPr>
        <p:txBody>
          <a:bodyPr vert="horz" wrap="square" lIns="34290" tIns="17145" rIns="34290" bIns="171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marL="285750" indent="-285750" algn="l">
              <a:lnSpc>
                <a:spcPct val="100000"/>
              </a:lnSpc>
              <a:spcBef>
                <a:spcPts val="0"/>
              </a:spcBef>
              <a:spcAft>
                <a:spcPts val="1600"/>
              </a:spcAft>
              <a:buClr>
                <a:schemeClr val="dk1"/>
              </a:buClr>
              <a:buSzPts val="1400"/>
              <a:buFont typeface="Arial" panose="020B0604020202020204" pitchFamily="34" charset="0"/>
              <a:buChar char="•"/>
            </a:pPr>
            <a:r>
              <a:rPr lang="en-US" sz="1600">
                <a:solidFill>
                  <a:schemeClr val="tx1"/>
                </a:solidFill>
                <a:latin typeface="Arial" panose="020B0604020202020204" pitchFamily="34" charset="0"/>
                <a:cs typeface="Arial" panose="020B0604020202020204" pitchFamily="34" charset="0"/>
              </a:rPr>
              <a:t>Booking systems that suggest off-peak travel times and less congested airports.</a:t>
            </a:r>
          </a:p>
          <a:p>
            <a:pPr marL="285750" indent="-285750" algn="l">
              <a:lnSpc>
                <a:spcPct val="100000"/>
              </a:lnSpc>
              <a:spcBef>
                <a:spcPts val="0"/>
              </a:spcBef>
              <a:spcAft>
                <a:spcPts val="1600"/>
              </a:spcAft>
              <a:buClr>
                <a:schemeClr val="dk1"/>
              </a:buClr>
              <a:buSzPts val="1400"/>
              <a:buFont typeface="Arial" panose="020B0604020202020204" pitchFamily="34" charset="0"/>
              <a:buChar char="•"/>
            </a:pPr>
            <a:r>
              <a:rPr lang="en-US" sz="1600">
                <a:solidFill>
                  <a:schemeClr val="tx1"/>
                </a:solidFill>
                <a:latin typeface="Arial" panose="020B0604020202020204" pitchFamily="34" charset="0"/>
                <a:cs typeface="Arial" panose="020B0604020202020204" pitchFamily="34" charset="0"/>
              </a:rPr>
              <a:t>Offer solutions for real-time passenger communication during delays.</a:t>
            </a:r>
          </a:p>
          <a:p>
            <a:pPr marL="285750" indent="-285750" algn="l">
              <a:lnSpc>
                <a:spcPct val="100000"/>
              </a:lnSpc>
              <a:spcBef>
                <a:spcPts val="0"/>
              </a:spcBef>
              <a:spcAft>
                <a:spcPts val="1600"/>
              </a:spcAft>
              <a:buClr>
                <a:schemeClr val="dk1"/>
              </a:buClr>
              <a:buSzPts val="1400"/>
              <a:buFont typeface="Arial" panose="020B0604020202020204" pitchFamily="34" charset="0"/>
              <a:buChar char="•"/>
            </a:pPr>
            <a:r>
              <a:rPr lang="en-US" sz="1600">
                <a:solidFill>
                  <a:schemeClr val="tx1"/>
                </a:solidFill>
                <a:latin typeface="Arial" panose="020B0604020202020204" pitchFamily="34" charset="0"/>
                <a:cs typeface="Arial" panose="020B0604020202020204" pitchFamily="34" charset="0"/>
              </a:rPr>
              <a:t>Evening, overnight and flights over weekends more likely to be delayed. </a:t>
            </a:r>
          </a:p>
        </p:txBody>
      </p:sp>
      <p:sp>
        <p:nvSpPr>
          <p:cNvPr id="14" name="TextBox 13">
            <a:extLst>
              <a:ext uri="{FF2B5EF4-FFF2-40B4-BE49-F238E27FC236}">
                <a16:creationId xmlns:a16="http://schemas.microsoft.com/office/drawing/2014/main" id="{9B33C20F-E866-057A-C110-2164EC72DAEB}"/>
              </a:ext>
            </a:extLst>
          </p:cNvPr>
          <p:cNvSpPr txBox="1"/>
          <p:nvPr/>
        </p:nvSpPr>
        <p:spPr>
          <a:xfrm>
            <a:off x="6287519" y="1503368"/>
            <a:ext cx="1279137" cy="461665"/>
          </a:xfrm>
          <a:prstGeom prst="rect">
            <a:avLst/>
          </a:prstGeom>
          <a:noFill/>
        </p:spPr>
        <p:txBody>
          <a:bodyPr wrap="square" rtlCol="0" anchor="ctr" anchorCtr="0">
            <a:spAutoFit/>
          </a:bodyPr>
          <a:lstStyle/>
          <a:p>
            <a:pPr algn="ctr"/>
            <a:r>
              <a:rPr lang="en-US" sz="1200" b="1">
                <a:solidFill>
                  <a:schemeClr val="tx2"/>
                </a:solidFill>
                <a:latin typeface="Poppins" pitchFamily="2" charset="77"/>
                <a:ea typeface="League Spartan" charset="0"/>
                <a:cs typeface="Poppins" pitchFamily="2" charset="77"/>
              </a:rPr>
              <a:t>TECHNOLOGY PROVIDERS</a:t>
            </a:r>
          </a:p>
        </p:txBody>
      </p:sp>
      <p:grpSp>
        <p:nvGrpSpPr>
          <p:cNvPr id="32" name="Google Shape;6397;p86">
            <a:extLst>
              <a:ext uri="{FF2B5EF4-FFF2-40B4-BE49-F238E27FC236}">
                <a16:creationId xmlns:a16="http://schemas.microsoft.com/office/drawing/2014/main" id="{01FD6CEC-94FA-CC12-EC84-D32E704011BC}"/>
              </a:ext>
            </a:extLst>
          </p:cNvPr>
          <p:cNvGrpSpPr/>
          <p:nvPr/>
        </p:nvGrpSpPr>
        <p:grpSpPr>
          <a:xfrm>
            <a:off x="2069425" y="1152139"/>
            <a:ext cx="350995" cy="350049"/>
            <a:chOff x="1310075" y="3253275"/>
            <a:chExt cx="296950" cy="296150"/>
          </a:xfrm>
        </p:grpSpPr>
        <p:sp>
          <p:nvSpPr>
            <p:cNvPr id="33" name="Google Shape;6398;p86">
              <a:extLst>
                <a:ext uri="{FF2B5EF4-FFF2-40B4-BE49-F238E27FC236}">
                  <a16:creationId xmlns:a16="http://schemas.microsoft.com/office/drawing/2014/main" id="{EA1295C1-1DFE-877C-EBD3-526C9372D25A}"/>
                </a:ext>
              </a:extLst>
            </p:cNvPr>
            <p:cNvSpPr/>
            <p:nvPr/>
          </p:nvSpPr>
          <p:spPr>
            <a:xfrm>
              <a:off x="1423475" y="3359600"/>
              <a:ext cx="69350" cy="68550"/>
            </a:xfrm>
            <a:custGeom>
              <a:avLst/>
              <a:gdLst/>
              <a:ahLst/>
              <a:cxnLst/>
              <a:rect l="l" t="t" r="r" b="b"/>
              <a:pathLst>
                <a:path w="2774" h="2742"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6399;p86">
              <a:extLst>
                <a:ext uri="{FF2B5EF4-FFF2-40B4-BE49-F238E27FC236}">
                  <a16:creationId xmlns:a16="http://schemas.microsoft.com/office/drawing/2014/main" id="{00458C9B-1C87-231D-F470-E5941AA35F47}"/>
                </a:ext>
              </a:extLst>
            </p:cNvPr>
            <p:cNvSpPr/>
            <p:nvPr/>
          </p:nvSpPr>
          <p:spPr>
            <a:xfrm>
              <a:off x="1310075" y="3253275"/>
              <a:ext cx="296950" cy="296150"/>
            </a:xfrm>
            <a:custGeom>
              <a:avLst/>
              <a:gdLst/>
              <a:ahLst/>
              <a:cxnLst/>
              <a:rect l="l" t="t" r="r" b="b"/>
              <a:pathLst>
                <a:path w="11878" h="11846" extrusionOk="0">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6400;p86">
              <a:extLst>
                <a:ext uri="{FF2B5EF4-FFF2-40B4-BE49-F238E27FC236}">
                  <a16:creationId xmlns:a16="http://schemas.microsoft.com/office/drawing/2014/main" id="{420B10D9-784E-3F74-977A-3EB4ACB22F1A}"/>
                </a:ext>
              </a:extLst>
            </p:cNvPr>
            <p:cNvSpPr/>
            <p:nvPr/>
          </p:nvSpPr>
          <p:spPr>
            <a:xfrm>
              <a:off x="1399850" y="3426550"/>
              <a:ext cx="116600" cy="52800"/>
            </a:xfrm>
            <a:custGeom>
              <a:avLst/>
              <a:gdLst/>
              <a:ahLst/>
              <a:cxnLst/>
              <a:rect l="l" t="t" r="r" b="b"/>
              <a:pathLst>
                <a:path w="4664" h="2112" extrusionOk="0">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 name="Google Shape;7457;p88">
            <a:extLst>
              <a:ext uri="{FF2B5EF4-FFF2-40B4-BE49-F238E27FC236}">
                <a16:creationId xmlns:a16="http://schemas.microsoft.com/office/drawing/2014/main" id="{85509690-414A-ABEE-CB16-FDE5CAAB7638}"/>
              </a:ext>
            </a:extLst>
          </p:cNvPr>
          <p:cNvGrpSpPr/>
          <p:nvPr/>
        </p:nvGrpSpPr>
        <p:grpSpPr>
          <a:xfrm>
            <a:off x="6728408" y="1115742"/>
            <a:ext cx="356205" cy="356205"/>
            <a:chOff x="-44512325" y="3176075"/>
            <a:chExt cx="300900" cy="300900"/>
          </a:xfrm>
        </p:grpSpPr>
        <p:sp>
          <p:nvSpPr>
            <p:cNvPr id="37" name="Google Shape;7458;p88">
              <a:extLst>
                <a:ext uri="{FF2B5EF4-FFF2-40B4-BE49-F238E27FC236}">
                  <a16:creationId xmlns:a16="http://schemas.microsoft.com/office/drawing/2014/main" id="{8D4A0DD8-3CDF-753B-DFF3-7EA61FF69CA7}"/>
                </a:ext>
              </a:extLst>
            </p:cNvPr>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7459;p88">
              <a:extLst>
                <a:ext uri="{FF2B5EF4-FFF2-40B4-BE49-F238E27FC236}">
                  <a16:creationId xmlns:a16="http://schemas.microsoft.com/office/drawing/2014/main" id="{714CF52E-5FF5-26E1-EF91-9D561CA2D5AD}"/>
                </a:ext>
              </a:extLst>
            </p:cNvPr>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7460;p88">
              <a:extLst>
                <a:ext uri="{FF2B5EF4-FFF2-40B4-BE49-F238E27FC236}">
                  <a16:creationId xmlns:a16="http://schemas.microsoft.com/office/drawing/2014/main" id="{2D176C0D-33D8-5903-D714-E8974629633D}"/>
                </a:ext>
              </a:extLst>
            </p:cNvPr>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1" name="Picture 40" descr="A red and white logo&#10;&#10;Description automatically generated">
            <a:extLst>
              <a:ext uri="{FF2B5EF4-FFF2-40B4-BE49-F238E27FC236}">
                <a16:creationId xmlns:a16="http://schemas.microsoft.com/office/drawing/2014/main" id="{832B82BC-FA19-B888-681F-D8F2CC783054}"/>
              </a:ext>
            </a:extLst>
          </p:cNvPr>
          <p:cNvPicPr>
            <a:picLocks noChangeAspect="1"/>
          </p:cNvPicPr>
          <p:nvPr/>
        </p:nvPicPr>
        <p:blipFill>
          <a:blip r:embed="rId2"/>
          <a:stretch>
            <a:fillRect/>
          </a:stretch>
        </p:blipFill>
        <p:spPr>
          <a:xfrm>
            <a:off x="8401621" y="5490"/>
            <a:ext cx="742379" cy="742379"/>
          </a:xfrm>
          <a:prstGeom prst="rect">
            <a:avLst/>
          </a:prstGeom>
        </p:spPr>
      </p:pic>
    </p:spTree>
    <p:extLst>
      <p:ext uri="{BB962C8B-B14F-4D97-AF65-F5344CB8AC3E}">
        <p14:creationId xmlns:p14="http://schemas.microsoft.com/office/powerpoint/2010/main" val="3090858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fade">
                                      <p:cBhvr>
                                        <p:cTn id="7" dur="500"/>
                                        <p:tgtEl>
                                          <p:spTgt spid="5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500"/>
                                        <p:tgtEl>
                                          <p:spTgt spid="4"/>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par>
                                <p:cTn id="28" presetID="10" presetClass="entr" presetSubtype="0" fill="hold" nodeType="withEffect">
                                  <p:stCondLst>
                                    <p:cond delay="0"/>
                                  </p:stCondLst>
                                  <p:childTnLst>
                                    <p:set>
                                      <p:cBhvr>
                                        <p:cTn id="29" dur="1" fill="hold">
                                          <p:stCondLst>
                                            <p:cond delay="0"/>
                                          </p:stCondLst>
                                        </p:cTn>
                                        <p:tgtEl>
                                          <p:spTgt spid="32"/>
                                        </p:tgtEl>
                                        <p:attrNameLst>
                                          <p:attrName>style.visibility</p:attrName>
                                        </p:attrNameLst>
                                      </p:cBhvr>
                                      <p:to>
                                        <p:strVal val="visible"/>
                                      </p:to>
                                    </p:set>
                                    <p:animEffect transition="in" filter="fade">
                                      <p:cBhvr>
                                        <p:cTn id="30" dur="500"/>
                                        <p:tgtEl>
                                          <p:spTgt spid="32"/>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51"/>
                                        </p:tgtEl>
                                        <p:attrNameLst>
                                          <p:attrName>style.visibility</p:attrName>
                                        </p:attrNameLst>
                                      </p:cBhvr>
                                      <p:to>
                                        <p:strVal val="visible"/>
                                      </p:to>
                                    </p:set>
                                    <p:animEffect transition="in" filter="fade">
                                      <p:cBhvr>
                                        <p:cTn id="35" dur="500"/>
                                        <p:tgtEl>
                                          <p:spTgt spid="51"/>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7"/>
                                        </p:tgtEl>
                                        <p:attrNameLst>
                                          <p:attrName>style.visibility</p:attrName>
                                        </p:attrNameLst>
                                      </p:cBhvr>
                                      <p:to>
                                        <p:strVal val="visible"/>
                                      </p:to>
                                    </p:set>
                                    <p:animEffect transition="in" filter="fade">
                                      <p:cBhvr>
                                        <p:cTn id="38" dur="500"/>
                                        <p:tgtEl>
                                          <p:spTgt spid="7"/>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8"/>
                                        </p:tgtEl>
                                        <p:attrNameLst>
                                          <p:attrName>style.visibility</p:attrName>
                                        </p:attrNameLst>
                                      </p:cBhvr>
                                      <p:to>
                                        <p:strVal val="visible"/>
                                      </p:to>
                                    </p:set>
                                    <p:animEffect transition="in" filter="fade">
                                      <p:cBhvr>
                                        <p:cTn id="41" dur="500"/>
                                        <p:tgtEl>
                                          <p:spTgt spid="8"/>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9"/>
                                        </p:tgtEl>
                                        <p:attrNameLst>
                                          <p:attrName>style.visibility</p:attrName>
                                        </p:attrNameLst>
                                      </p:cBhvr>
                                      <p:to>
                                        <p:strVal val="visible"/>
                                      </p:to>
                                    </p:set>
                                    <p:animEffect transition="in" filter="fade">
                                      <p:cBhvr>
                                        <p:cTn id="44" dur="500"/>
                                        <p:tgtEl>
                                          <p:spTgt spid="9"/>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0"/>
                                        </p:tgtEl>
                                        <p:attrNameLst>
                                          <p:attrName>style.visibility</p:attrName>
                                        </p:attrNameLst>
                                      </p:cBhvr>
                                      <p:to>
                                        <p:strVal val="visible"/>
                                      </p:to>
                                    </p:set>
                                    <p:animEffect transition="in" filter="fade">
                                      <p:cBhvr>
                                        <p:cTn id="47" dur="500"/>
                                        <p:tgtEl>
                                          <p:spTgt spid="10"/>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2"/>
                                        </p:tgtEl>
                                        <p:attrNameLst>
                                          <p:attrName>style.visibility</p:attrName>
                                        </p:attrNameLst>
                                      </p:cBhvr>
                                      <p:to>
                                        <p:strVal val="visible"/>
                                      </p:to>
                                    </p:set>
                                    <p:animEffect transition="in" filter="fade">
                                      <p:cBhvr>
                                        <p:cTn id="50" dur="500"/>
                                        <p:tgtEl>
                                          <p:spTgt spid="12"/>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4"/>
                                        </p:tgtEl>
                                        <p:attrNameLst>
                                          <p:attrName>style.visibility</p:attrName>
                                        </p:attrNameLst>
                                      </p:cBhvr>
                                      <p:to>
                                        <p:strVal val="visible"/>
                                      </p:to>
                                    </p:set>
                                    <p:animEffect transition="in" filter="fade">
                                      <p:cBhvr>
                                        <p:cTn id="53" dur="500"/>
                                        <p:tgtEl>
                                          <p:spTgt spid="14"/>
                                        </p:tgtEl>
                                      </p:cBhvr>
                                    </p:animEffect>
                                  </p:childTnLst>
                                </p:cTn>
                              </p:par>
                              <p:par>
                                <p:cTn id="54" presetID="10" presetClass="entr" presetSubtype="0" fill="hold" nodeType="withEffect">
                                  <p:stCondLst>
                                    <p:cond delay="0"/>
                                  </p:stCondLst>
                                  <p:childTnLst>
                                    <p:set>
                                      <p:cBhvr>
                                        <p:cTn id="55" dur="1" fill="hold">
                                          <p:stCondLst>
                                            <p:cond delay="0"/>
                                          </p:stCondLst>
                                        </p:cTn>
                                        <p:tgtEl>
                                          <p:spTgt spid="36"/>
                                        </p:tgtEl>
                                        <p:attrNameLst>
                                          <p:attrName>style.visibility</p:attrName>
                                        </p:attrNameLst>
                                      </p:cBhvr>
                                      <p:to>
                                        <p:strVal val="visible"/>
                                      </p:to>
                                    </p:set>
                                    <p:animEffect transition="in" filter="fade">
                                      <p:cBhvr>
                                        <p:cTn id="56"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 grpId="0" animBg="1"/>
      <p:bldP spid="3" grpId="0" animBg="1"/>
      <p:bldP spid="4" grpId="0" animBg="1"/>
      <p:bldP spid="6" grpId="0"/>
      <p:bldP spid="11" grpId="0"/>
      <p:bldP spid="51" grpId="0"/>
      <p:bldP spid="54" grpId="0"/>
      <p:bldP spid="7" grpId="0" animBg="1"/>
      <p:bldP spid="8" grpId="0" animBg="1"/>
      <p:bldP spid="9" grpId="0" animBg="1"/>
      <p:bldP spid="10" grpId="0" animBg="1"/>
      <p:bldP spid="12" grpId="0"/>
      <p:bldP spid="14"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54"/>
        <p:cNvGrpSpPr/>
        <p:nvPr/>
      </p:nvGrpSpPr>
      <p:grpSpPr>
        <a:xfrm>
          <a:off x="0" y="0"/>
          <a:ext cx="0" cy="0"/>
          <a:chOff x="0" y="0"/>
          <a:chExt cx="0" cy="0"/>
        </a:xfrm>
      </p:grpSpPr>
      <p:pic>
        <p:nvPicPr>
          <p:cNvPr id="457" name="Google Shape;457;p51"/>
          <p:cNvPicPr preferRelativeResize="0"/>
          <p:nvPr/>
        </p:nvPicPr>
        <p:blipFill>
          <a:blip r:embed="rId3">
            <a:alphaModFix/>
          </a:blip>
          <a:stretch>
            <a:fillRect/>
          </a:stretch>
        </p:blipFill>
        <p:spPr>
          <a:xfrm rot="5400000">
            <a:off x="7594500" y="3777650"/>
            <a:ext cx="265251" cy="265251"/>
          </a:xfrm>
          <a:prstGeom prst="rect">
            <a:avLst/>
          </a:prstGeom>
          <a:noFill/>
          <a:ln>
            <a:noFill/>
          </a:ln>
        </p:spPr>
      </p:pic>
      <p:pic>
        <p:nvPicPr>
          <p:cNvPr id="458" name="Google Shape;458;p51"/>
          <p:cNvPicPr preferRelativeResize="0"/>
          <p:nvPr/>
        </p:nvPicPr>
        <p:blipFill>
          <a:blip r:embed="rId3">
            <a:alphaModFix/>
          </a:blip>
          <a:stretch>
            <a:fillRect/>
          </a:stretch>
        </p:blipFill>
        <p:spPr>
          <a:xfrm rot="-5400000" flipH="1">
            <a:off x="1284250" y="3777650"/>
            <a:ext cx="265251" cy="265251"/>
          </a:xfrm>
          <a:prstGeom prst="rect">
            <a:avLst/>
          </a:prstGeom>
          <a:noFill/>
          <a:ln>
            <a:noFill/>
          </a:ln>
        </p:spPr>
      </p:pic>
      <p:cxnSp>
        <p:nvCxnSpPr>
          <p:cNvPr id="459" name="Google Shape;459;p51"/>
          <p:cNvCxnSpPr>
            <a:endCxn id="457" idx="2"/>
          </p:cNvCxnSpPr>
          <p:nvPr/>
        </p:nvCxnSpPr>
        <p:spPr>
          <a:xfrm>
            <a:off x="1549500" y="3910275"/>
            <a:ext cx="6045000" cy="0"/>
          </a:xfrm>
          <a:prstGeom prst="straightConnector1">
            <a:avLst/>
          </a:prstGeom>
          <a:noFill/>
          <a:ln w="9525" cap="flat" cmpd="sng">
            <a:solidFill>
              <a:schemeClr val="dk1"/>
            </a:solidFill>
            <a:prstDash val="solid"/>
            <a:round/>
            <a:headEnd type="none" w="med" len="med"/>
            <a:tailEnd type="none" w="med" len="med"/>
          </a:ln>
        </p:spPr>
      </p:cxnSp>
      <p:pic>
        <p:nvPicPr>
          <p:cNvPr id="460" name="Google Shape;460;p51"/>
          <p:cNvPicPr preferRelativeResize="0">
            <a:picLocks noGrp="1"/>
          </p:cNvPicPr>
          <p:nvPr>
            <p:ph type="pic" idx="2"/>
          </p:nvPr>
        </p:nvPicPr>
        <p:blipFill rotWithShape="1">
          <a:blip r:embed="rId4">
            <a:alphaModFix/>
          </a:blip>
          <a:srcRect t="33874" b="33877"/>
          <a:stretch/>
        </p:blipFill>
        <p:spPr>
          <a:xfrm rot="10800000">
            <a:off x="-2" y="0"/>
            <a:ext cx="9144003" cy="1968299"/>
          </a:xfrm>
          <a:prstGeom prst="rect">
            <a:avLst/>
          </a:prstGeom>
          <a:noFill/>
          <a:ln>
            <a:noFill/>
          </a:ln>
        </p:spPr>
      </p:pic>
      <p:sp>
        <p:nvSpPr>
          <p:cNvPr id="461" name="Google Shape;461;p51"/>
          <p:cNvSpPr/>
          <p:nvPr/>
        </p:nvSpPr>
        <p:spPr>
          <a:xfrm rot="-5400000">
            <a:off x="3703800" y="-3408078"/>
            <a:ext cx="1736400" cy="9144000"/>
          </a:xfrm>
          <a:prstGeom prst="rect">
            <a:avLst/>
          </a:prstGeom>
          <a:gradFill>
            <a:gsLst>
              <a:gs pos="0">
                <a:schemeClr val="lt1"/>
              </a:gs>
              <a:gs pos="100000">
                <a:srgbClr val="384957">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51"/>
          <p:cNvSpPr/>
          <p:nvPr/>
        </p:nvSpPr>
        <p:spPr>
          <a:xfrm rot="-5400000">
            <a:off x="4154403" y="-2842826"/>
            <a:ext cx="835200" cy="9144000"/>
          </a:xfrm>
          <a:prstGeom prst="rect">
            <a:avLst/>
          </a:prstGeom>
          <a:gradFill>
            <a:gsLst>
              <a:gs pos="0">
                <a:schemeClr val="lt1"/>
              </a:gs>
              <a:gs pos="100000">
                <a:srgbClr val="384957">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926;p70">
            <a:extLst>
              <a:ext uri="{FF2B5EF4-FFF2-40B4-BE49-F238E27FC236}">
                <a16:creationId xmlns:a16="http://schemas.microsoft.com/office/drawing/2014/main" id="{75F5A7D4-F4EF-6B61-6D54-934AA8568AC3}"/>
              </a:ext>
            </a:extLst>
          </p:cNvPr>
          <p:cNvSpPr txBox="1">
            <a:spLocks noGrp="1"/>
          </p:cNvSpPr>
          <p:nvPr>
            <p:ph type="title"/>
          </p:nvPr>
        </p:nvSpPr>
        <p:spPr>
          <a:xfrm>
            <a:off x="468675" y="550656"/>
            <a:ext cx="6881275" cy="105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Thank you</a:t>
            </a:r>
            <a:endParaRPr/>
          </a:p>
        </p:txBody>
      </p:sp>
      <p:sp>
        <p:nvSpPr>
          <p:cNvPr id="7" name="Google Shape;927;p70">
            <a:extLst>
              <a:ext uri="{FF2B5EF4-FFF2-40B4-BE49-F238E27FC236}">
                <a16:creationId xmlns:a16="http://schemas.microsoft.com/office/drawing/2014/main" id="{F678EC18-7B24-45A0-4AF3-CA127A5F81F5}"/>
              </a:ext>
            </a:extLst>
          </p:cNvPr>
          <p:cNvSpPr txBox="1">
            <a:spLocks noGrp="1"/>
          </p:cNvSpPr>
          <p:nvPr>
            <p:ph type="subTitle" idx="1"/>
          </p:nvPr>
        </p:nvSpPr>
        <p:spPr>
          <a:xfrm>
            <a:off x="691960" y="1848993"/>
            <a:ext cx="4448100" cy="1058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200">
                <a:latin typeface="Alata"/>
                <a:ea typeface="Alata"/>
                <a:cs typeface="Alata"/>
                <a:sym typeface="Alata"/>
              </a:rPr>
              <a:t>QUESTIONS?</a:t>
            </a:r>
            <a:endParaRPr sz="2200">
              <a:latin typeface="Alata"/>
              <a:ea typeface="Alata"/>
              <a:cs typeface="Alata"/>
              <a:sym typeface="Alata"/>
            </a:endParaRPr>
          </a:p>
        </p:txBody>
      </p:sp>
      <p:pic>
        <p:nvPicPr>
          <p:cNvPr id="8" name="Picture 7" descr="A red and white logo&#10;&#10;Description automatically generated">
            <a:extLst>
              <a:ext uri="{FF2B5EF4-FFF2-40B4-BE49-F238E27FC236}">
                <a16:creationId xmlns:a16="http://schemas.microsoft.com/office/drawing/2014/main" id="{7FD8FB6E-145B-7B73-F429-F0598D3FC111}"/>
              </a:ext>
            </a:extLst>
          </p:cNvPr>
          <p:cNvPicPr>
            <a:picLocks noChangeAspect="1"/>
          </p:cNvPicPr>
          <p:nvPr/>
        </p:nvPicPr>
        <p:blipFill>
          <a:blip r:embed="rId5"/>
          <a:stretch>
            <a:fillRect/>
          </a:stretch>
        </p:blipFill>
        <p:spPr>
          <a:xfrm>
            <a:off x="8401621" y="5490"/>
            <a:ext cx="742379" cy="742379"/>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sp>
        <p:nvSpPr>
          <p:cNvPr id="444" name="Google Shape;444;p50"/>
          <p:cNvSpPr txBox="1">
            <a:spLocks noGrp="1"/>
          </p:cNvSpPr>
          <p:nvPr>
            <p:ph type="title"/>
          </p:nvPr>
        </p:nvSpPr>
        <p:spPr>
          <a:xfrm>
            <a:off x="302416" y="-227238"/>
            <a:ext cx="4329079" cy="2098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t>Industry Overview</a:t>
            </a:r>
            <a:br>
              <a:rPr lang="en-US"/>
            </a:br>
            <a:endParaRPr/>
          </a:p>
        </p:txBody>
      </p:sp>
      <p:sp>
        <p:nvSpPr>
          <p:cNvPr id="445" name="Google Shape;445;p50"/>
          <p:cNvSpPr txBox="1">
            <a:spLocks noGrp="1"/>
          </p:cNvSpPr>
          <p:nvPr>
            <p:ph type="subTitle" idx="1"/>
          </p:nvPr>
        </p:nvSpPr>
        <p:spPr>
          <a:xfrm>
            <a:off x="370143" y="1523892"/>
            <a:ext cx="3900232" cy="890515"/>
          </a:xfrm>
          <a:prstGeom prst="rect">
            <a:avLst/>
          </a:prstGeom>
        </p:spPr>
        <p:txBody>
          <a:bodyPr spcFirstLastPara="1" wrap="square" lIns="91425" tIns="91425" rIns="91425" bIns="91425" anchor="t" anchorCtr="0">
            <a:noAutofit/>
          </a:bodyPr>
          <a:lstStyle/>
          <a:p>
            <a:pPr marL="285750" lvl="0" indent="-285750" algn="l" rtl="0">
              <a:spcBef>
                <a:spcPts val="0"/>
              </a:spcBef>
              <a:spcAft>
                <a:spcPts val="1600"/>
              </a:spcAft>
              <a:buFont typeface="Arial" panose="020B0604020202020204" pitchFamily="34" charset="0"/>
              <a:buChar char="•"/>
            </a:pPr>
            <a:r>
              <a:rPr lang="en-US" sz="1300" b="0" i="0">
                <a:solidFill>
                  <a:schemeClr val="tx1"/>
                </a:solidFill>
                <a:effectLst/>
                <a:latin typeface="Arial" panose="020B0604020202020204" pitchFamily="34" charset="0"/>
                <a:cs typeface="Arial" panose="020B0604020202020204" pitchFamily="34" charset="0"/>
              </a:rPr>
              <a:t>The global airline market, valued at approximately $520 billion in 2023, is projected to nearly double, reaching around $1.1 trillion by 2030.</a:t>
            </a:r>
          </a:p>
        </p:txBody>
      </p:sp>
      <p:pic>
        <p:nvPicPr>
          <p:cNvPr id="446" name="Google Shape;446;p50"/>
          <p:cNvPicPr preferRelativeResize="0">
            <a:picLocks noGrp="1"/>
          </p:cNvPicPr>
          <p:nvPr>
            <p:ph type="pic" idx="2"/>
          </p:nvPr>
        </p:nvPicPr>
        <p:blipFill rotWithShape="1">
          <a:blip r:embed="rId3">
            <a:alphaModFix/>
          </a:blip>
          <a:srcRect r="10482"/>
          <a:stretch/>
        </p:blipFill>
        <p:spPr>
          <a:xfrm>
            <a:off x="4539346" y="-3350"/>
            <a:ext cx="4604229" cy="5143500"/>
          </a:xfrm>
          <a:prstGeom prst="rect">
            <a:avLst/>
          </a:prstGeom>
        </p:spPr>
      </p:pic>
      <p:sp>
        <p:nvSpPr>
          <p:cNvPr id="447" name="Google Shape;447;p50"/>
          <p:cNvSpPr/>
          <p:nvPr/>
        </p:nvSpPr>
        <p:spPr>
          <a:xfrm>
            <a:off x="4436793" y="233938"/>
            <a:ext cx="3672300" cy="5143500"/>
          </a:xfrm>
          <a:prstGeom prst="rect">
            <a:avLst/>
          </a:prstGeom>
          <a:gradFill>
            <a:gsLst>
              <a:gs pos="0">
                <a:schemeClr val="lt1"/>
              </a:gs>
              <a:gs pos="100000">
                <a:srgbClr val="384957">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50"/>
          <p:cNvSpPr/>
          <p:nvPr/>
        </p:nvSpPr>
        <p:spPr>
          <a:xfrm>
            <a:off x="4270375" y="3350"/>
            <a:ext cx="1212600" cy="5143500"/>
          </a:xfrm>
          <a:prstGeom prst="rect">
            <a:avLst/>
          </a:prstGeom>
          <a:gradFill>
            <a:gsLst>
              <a:gs pos="0">
                <a:schemeClr val="lt1"/>
              </a:gs>
              <a:gs pos="100000">
                <a:srgbClr val="384957">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9" name="Google Shape;449;p50"/>
          <p:cNvCxnSpPr>
            <a:endCxn id="450" idx="2"/>
          </p:cNvCxnSpPr>
          <p:nvPr/>
        </p:nvCxnSpPr>
        <p:spPr>
          <a:xfrm rot="10800000">
            <a:off x="978475" y="539500"/>
            <a:ext cx="8165100" cy="0"/>
          </a:xfrm>
          <a:prstGeom prst="straightConnector1">
            <a:avLst/>
          </a:prstGeom>
          <a:noFill/>
          <a:ln w="9525" cap="flat" cmpd="sng">
            <a:solidFill>
              <a:schemeClr val="dk1"/>
            </a:solidFill>
            <a:prstDash val="solid"/>
            <a:round/>
            <a:headEnd type="none" w="med" len="med"/>
            <a:tailEnd type="none" w="med" len="med"/>
          </a:ln>
        </p:spPr>
      </p:cxnSp>
      <p:pic>
        <p:nvPicPr>
          <p:cNvPr id="450" name="Google Shape;450;p50"/>
          <p:cNvPicPr preferRelativeResize="0"/>
          <p:nvPr/>
        </p:nvPicPr>
        <p:blipFill>
          <a:blip r:embed="rId4">
            <a:alphaModFix/>
          </a:blip>
          <a:stretch>
            <a:fillRect/>
          </a:stretch>
        </p:blipFill>
        <p:spPr>
          <a:xfrm rot="-5400000">
            <a:off x="713225" y="406875"/>
            <a:ext cx="265251" cy="265251"/>
          </a:xfrm>
          <a:prstGeom prst="rect">
            <a:avLst/>
          </a:prstGeom>
          <a:noFill/>
          <a:ln>
            <a:noFill/>
          </a:ln>
        </p:spPr>
      </p:pic>
      <p:sp>
        <p:nvSpPr>
          <p:cNvPr id="2" name="TextBox 1">
            <a:extLst>
              <a:ext uri="{FF2B5EF4-FFF2-40B4-BE49-F238E27FC236}">
                <a16:creationId xmlns:a16="http://schemas.microsoft.com/office/drawing/2014/main" id="{A35CEA3F-C860-44E3-F390-B5816D734508}"/>
              </a:ext>
            </a:extLst>
          </p:cNvPr>
          <p:cNvSpPr txBox="1"/>
          <p:nvPr/>
        </p:nvSpPr>
        <p:spPr>
          <a:xfrm>
            <a:off x="0" y="4885240"/>
            <a:ext cx="1212600" cy="215444"/>
          </a:xfrm>
          <a:prstGeom prst="rect">
            <a:avLst/>
          </a:prstGeom>
          <a:noFill/>
        </p:spPr>
        <p:txBody>
          <a:bodyPr wrap="square" rtlCol="0">
            <a:spAutoFit/>
          </a:bodyPr>
          <a:lstStyle/>
          <a:p>
            <a:r>
              <a:rPr lang="en-US" sz="800">
                <a:solidFill>
                  <a:schemeClr val="tx1"/>
                </a:solidFill>
              </a:rPr>
              <a:t>**Source : FAA Report</a:t>
            </a:r>
          </a:p>
        </p:txBody>
      </p:sp>
      <p:pic>
        <p:nvPicPr>
          <p:cNvPr id="5" name="Picture 4" descr="A red and white logo&#10;&#10;Description automatically generated">
            <a:extLst>
              <a:ext uri="{FF2B5EF4-FFF2-40B4-BE49-F238E27FC236}">
                <a16:creationId xmlns:a16="http://schemas.microsoft.com/office/drawing/2014/main" id="{AF26D7EB-BC46-659B-8E1D-B1BF99D9CD43}"/>
              </a:ext>
            </a:extLst>
          </p:cNvPr>
          <p:cNvPicPr>
            <a:picLocks noChangeAspect="1"/>
          </p:cNvPicPr>
          <p:nvPr/>
        </p:nvPicPr>
        <p:blipFill>
          <a:blip r:embed="rId5"/>
          <a:stretch>
            <a:fillRect/>
          </a:stretch>
        </p:blipFill>
        <p:spPr>
          <a:xfrm>
            <a:off x="8401621" y="5490"/>
            <a:ext cx="742379" cy="742379"/>
          </a:xfrm>
          <a:prstGeom prst="rect">
            <a:avLst/>
          </a:prstGeom>
        </p:spPr>
      </p:pic>
      <p:sp>
        <p:nvSpPr>
          <p:cNvPr id="4" name="TextBox 3">
            <a:extLst>
              <a:ext uri="{FF2B5EF4-FFF2-40B4-BE49-F238E27FC236}">
                <a16:creationId xmlns:a16="http://schemas.microsoft.com/office/drawing/2014/main" id="{05A276E3-F084-FFF1-DB5D-587271AD4155}"/>
              </a:ext>
            </a:extLst>
          </p:cNvPr>
          <p:cNvSpPr txBox="1"/>
          <p:nvPr/>
        </p:nvSpPr>
        <p:spPr>
          <a:xfrm>
            <a:off x="300278" y="2540505"/>
            <a:ext cx="3900232" cy="892552"/>
          </a:xfrm>
          <a:prstGeom prst="rect">
            <a:avLst/>
          </a:prstGeom>
          <a:noFill/>
        </p:spPr>
        <p:txBody>
          <a:bodyPr wrap="square">
            <a:spAutoFit/>
          </a:bodyPr>
          <a:lstStyle/>
          <a:p>
            <a:pPr marL="285750" indent="-285750">
              <a:spcAft>
                <a:spcPts val="1600"/>
              </a:spcAft>
              <a:buClr>
                <a:schemeClr val="dk1"/>
              </a:buClr>
              <a:buSzPts val="1400"/>
              <a:buFont typeface="Arial" panose="020B0604020202020204" pitchFamily="34" charset="0"/>
              <a:buChar char="•"/>
            </a:pPr>
            <a:r>
              <a:rPr lang="en-US" sz="1300">
                <a:solidFill>
                  <a:schemeClr val="tx1"/>
                </a:solidFill>
                <a:latin typeface="Arial" panose="020B0604020202020204" pitchFamily="34" charset="0"/>
                <a:cs typeface="Arial" panose="020B0604020202020204" pitchFamily="34" charset="0"/>
                <a:sym typeface="Lexend Deca Light"/>
              </a:rPr>
              <a:t> Flight delays cost the U.S. economy approximately $32.9 billion annually, with airlines and airports bearing $8.3 billion and $2 billion of those costs, respectively.**</a:t>
            </a:r>
          </a:p>
        </p:txBody>
      </p:sp>
      <p:sp>
        <p:nvSpPr>
          <p:cNvPr id="8" name="TextBox 7">
            <a:extLst>
              <a:ext uri="{FF2B5EF4-FFF2-40B4-BE49-F238E27FC236}">
                <a16:creationId xmlns:a16="http://schemas.microsoft.com/office/drawing/2014/main" id="{E80B2BED-7076-E7D7-CB5F-8C3D7EECFAB7}"/>
              </a:ext>
            </a:extLst>
          </p:cNvPr>
          <p:cNvSpPr txBox="1"/>
          <p:nvPr/>
        </p:nvSpPr>
        <p:spPr>
          <a:xfrm>
            <a:off x="300278" y="3548764"/>
            <a:ext cx="4215089" cy="892552"/>
          </a:xfrm>
          <a:prstGeom prst="rect">
            <a:avLst/>
          </a:prstGeom>
          <a:noFill/>
        </p:spPr>
        <p:txBody>
          <a:bodyPr wrap="square">
            <a:spAutoFit/>
          </a:bodyPr>
          <a:lstStyle/>
          <a:p>
            <a:pPr marL="285750" lvl="0" indent="-285750">
              <a:spcAft>
                <a:spcPts val="1600"/>
              </a:spcAft>
              <a:buClr>
                <a:schemeClr val="dk1"/>
              </a:buClr>
              <a:buSzPts val="1400"/>
              <a:buFont typeface="Arial" panose="020B0604020202020204" pitchFamily="34" charset="0"/>
              <a:buChar char="•"/>
            </a:pPr>
            <a:r>
              <a:rPr lang="en-US" sz="1300">
                <a:solidFill>
                  <a:schemeClr val="tx1"/>
                </a:solidFill>
                <a:latin typeface="Arial" panose="020B0604020202020204" pitchFamily="34" charset="0"/>
                <a:cs typeface="Arial" panose="020B0604020202020204" pitchFamily="34" charset="0"/>
              </a:rPr>
              <a:t>The aim is to provide an in-depth analysis of departure and arrival delay patterns, draw insights, and suggest recommendations to airports and airlines.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45">
                                            <p:txEl>
                                              <p:pRg st="0" end="0"/>
                                            </p:txEl>
                                          </p:spTgt>
                                        </p:tgtEl>
                                        <p:attrNameLst>
                                          <p:attrName>style.visibility</p:attrName>
                                        </p:attrNameLst>
                                      </p:cBhvr>
                                      <p:to>
                                        <p:strVal val="visible"/>
                                      </p:to>
                                    </p:set>
                                    <p:animEffect transition="in" filter="fade">
                                      <p:cBhvr>
                                        <p:cTn id="7" dur="500"/>
                                        <p:tgtEl>
                                          <p:spTgt spid="44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44"/>
                                        </p:tgtEl>
                                        <p:attrNameLst>
                                          <p:attrName>style.visibility</p:attrName>
                                        </p:attrNameLst>
                                      </p:cBhvr>
                                      <p:to>
                                        <p:strVal val="visible"/>
                                      </p:to>
                                    </p:set>
                                    <p:animEffect transition="in" filter="fade">
                                      <p:cBhvr>
                                        <p:cTn id="22" dur="500"/>
                                        <p:tgtEl>
                                          <p:spTgt spid="4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4" grpId="0"/>
      <p:bldP spid="445" grpId="0" build="p"/>
      <p:bldP spid="4" grpId="0"/>
      <p:bldP spid="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296;p41">
            <a:extLst>
              <a:ext uri="{FF2B5EF4-FFF2-40B4-BE49-F238E27FC236}">
                <a16:creationId xmlns:a16="http://schemas.microsoft.com/office/drawing/2014/main" id="{732129BC-0B15-4373-1EE3-AED4C3150C40}"/>
              </a:ext>
            </a:extLst>
          </p:cNvPr>
          <p:cNvSpPr txBox="1">
            <a:spLocks noGrp="1"/>
          </p:cNvSpPr>
          <p:nvPr>
            <p:ph type="title"/>
          </p:nvPr>
        </p:nvSpPr>
        <p:spPr>
          <a:xfrm>
            <a:off x="0" y="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000"/>
              <a:t>Dataset Description</a:t>
            </a:r>
          </a:p>
        </p:txBody>
      </p:sp>
      <p:pic>
        <p:nvPicPr>
          <p:cNvPr id="8" name="Picture 7" descr="A red and white logo&#10;&#10;Description automatically generated">
            <a:extLst>
              <a:ext uri="{FF2B5EF4-FFF2-40B4-BE49-F238E27FC236}">
                <a16:creationId xmlns:a16="http://schemas.microsoft.com/office/drawing/2014/main" id="{21F8734A-F182-0A31-A08D-7D45288BF207}"/>
              </a:ext>
            </a:extLst>
          </p:cNvPr>
          <p:cNvPicPr>
            <a:picLocks noChangeAspect="1"/>
          </p:cNvPicPr>
          <p:nvPr/>
        </p:nvPicPr>
        <p:blipFill>
          <a:blip r:embed="rId2"/>
          <a:stretch>
            <a:fillRect/>
          </a:stretch>
        </p:blipFill>
        <p:spPr>
          <a:xfrm>
            <a:off x="8401621" y="0"/>
            <a:ext cx="742379" cy="742379"/>
          </a:xfrm>
          <a:prstGeom prst="rect">
            <a:avLst/>
          </a:prstGeom>
        </p:spPr>
      </p:pic>
      <p:sp>
        <p:nvSpPr>
          <p:cNvPr id="4" name="TextBox 3">
            <a:extLst>
              <a:ext uri="{FF2B5EF4-FFF2-40B4-BE49-F238E27FC236}">
                <a16:creationId xmlns:a16="http://schemas.microsoft.com/office/drawing/2014/main" id="{18B8BA6F-6B33-A070-FB50-D9BA08169DB4}"/>
              </a:ext>
            </a:extLst>
          </p:cNvPr>
          <p:cNvSpPr txBox="1"/>
          <p:nvPr/>
        </p:nvSpPr>
        <p:spPr>
          <a:xfrm>
            <a:off x="371189" y="783606"/>
            <a:ext cx="7452894" cy="369332"/>
          </a:xfrm>
          <a:prstGeom prst="rect">
            <a:avLst/>
          </a:prstGeom>
          <a:noFill/>
        </p:spPr>
        <p:txBody>
          <a:bodyPr wrap="square">
            <a:spAutoFit/>
          </a:bodyPr>
          <a:lstStyle/>
          <a:p>
            <a:pPr algn="ctr"/>
            <a:r>
              <a:rPr lang="en-US" sz="1800" b="1">
                <a:solidFill>
                  <a:schemeClr val="tx1"/>
                </a:solidFill>
              </a:rPr>
              <a:t>Total number of records of data : 280K</a:t>
            </a:r>
          </a:p>
        </p:txBody>
      </p:sp>
      <p:sp>
        <p:nvSpPr>
          <p:cNvPr id="9" name="TextBox 8">
            <a:extLst>
              <a:ext uri="{FF2B5EF4-FFF2-40B4-BE49-F238E27FC236}">
                <a16:creationId xmlns:a16="http://schemas.microsoft.com/office/drawing/2014/main" id="{453C7DD8-799D-0D28-F4F9-8193E5A5101A}"/>
              </a:ext>
            </a:extLst>
          </p:cNvPr>
          <p:cNvSpPr txBox="1"/>
          <p:nvPr/>
        </p:nvSpPr>
        <p:spPr>
          <a:xfrm>
            <a:off x="371189" y="1191869"/>
            <a:ext cx="4647536" cy="3382080"/>
          </a:xfrm>
          <a:prstGeom prst="rect">
            <a:avLst/>
          </a:prstGeom>
          <a:noFill/>
        </p:spPr>
        <p:txBody>
          <a:bodyPr wrap="square">
            <a:spAutoFit/>
          </a:bodyPr>
          <a:lstStyle/>
          <a:p>
            <a:pPr fontAlgn="base">
              <a:lnSpc>
                <a:spcPct val="150000"/>
              </a:lnSpc>
            </a:pPr>
            <a:r>
              <a:rPr lang="en-US" sz="1200" b="1" i="0" err="1">
                <a:solidFill>
                  <a:schemeClr val="tx1"/>
                </a:solidFill>
                <a:effectLst/>
                <a:latin typeface="Arial" panose="020B0604020202020204" pitchFamily="34" charset="0"/>
                <a:cs typeface="Arial" panose="020B0604020202020204" pitchFamily="34" charset="0"/>
              </a:rPr>
              <a:t>FlightID</a:t>
            </a:r>
            <a:r>
              <a:rPr lang="en-US" sz="1200" b="1" i="0">
                <a:solidFill>
                  <a:schemeClr val="tx1"/>
                </a:solidFill>
                <a:effectLst/>
                <a:latin typeface="Arial" panose="020B0604020202020204" pitchFamily="34" charset="0"/>
                <a:cs typeface="Arial" panose="020B0604020202020204" pitchFamily="34" charset="0"/>
              </a:rPr>
              <a:t>: </a:t>
            </a:r>
            <a:r>
              <a:rPr lang="en-US" sz="1200" b="0" i="0">
                <a:solidFill>
                  <a:schemeClr val="tx1"/>
                </a:solidFill>
                <a:effectLst/>
                <a:latin typeface="Arial" panose="020B0604020202020204" pitchFamily="34" charset="0"/>
                <a:cs typeface="Arial" panose="020B0604020202020204" pitchFamily="34" charset="0"/>
              </a:rPr>
              <a:t>Unique flight identifier. </a:t>
            </a:r>
          </a:p>
          <a:p>
            <a:pPr fontAlgn="base">
              <a:lnSpc>
                <a:spcPct val="150000"/>
              </a:lnSpc>
            </a:pPr>
            <a:r>
              <a:rPr lang="en-US" sz="1200" b="1" i="0" err="1">
                <a:solidFill>
                  <a:schemeClr val="tx1"/>
                </a:solidFill>
                <a:effectLst/>
                <a:latin typeface="Arial" panose="020B0604020202020204" pitchFamily="34" charset="0"/>
                <a:cs typeface="Arial" panose="020B0604020202020204" pitchFamily="34" charset="0"/>
              </a:rPr>
              <a:t>FlightDate</a:t>
            </a:r>
            <a:r>
              <a:rPr lang="en-US" sz="1200" b="1" i="0">
                <a:solidFill>
                  <a:schemeClr val="tx1"/>
                </a:solidFill>
                <a:effectLst/>
                <a:latin typeface="Arial" panose="020B0604020202020204" pitchFamily="34" charset="0"/>
                <a:cs typeface="Arial" panose="020B0604020202020204" pitchFamily="34" charset="0"/>
              </a:rPr>
              <a:t>: </a:t>
            </a:r>
            <a:r>
              <a:rPr lang="en-US" sz="1200" b="0" i="0">
                <a:solidFill>
                  <a:schemeClr val="tx1"/>
                </a:solidFill>
                <a:effectLst/>
                <a:latin typeface="Arial" panose="020B0604020202020204" pitchFamily="34" charset="0"/>
                <a:cs typeface="Arial" panose="020B0604020202020204" pitchFamily="34" charset="0"/>
              </a:rPr>
              <a:t>Scheduled departure date. </a:t>
            </a:r>
          </a:p>
          <a:p>
            <a:pPr fontAlgn="base">
              <a:lnSpc>
                <a:spcPct val="150000"/>
              </a:lnSpc>
            </a:pPr>
            <a:r>
              <a:rPr lang="en-US" sz="1200" b="1" i="0">
                <a:solidFill>
                  <a:schemeClr val="tx1"/>
                </a:solidFill>
                <a:effectLst/>
                <a:latin typeface="Arial" panose="020B0604020202020204" pitchFamily="34" charset="0"/>
                <a:cs typeface="Arial" panose="020B0604020202020204" pitchFamily="34" charset="0"/>
              </a:rPr>
              <a:t>Origin: </a:t>
            </a:r>
            <a:r>
              <a:rPr lang="en-US" sz="1200" b="0" i="0">
                <a:solidFill>
                  <a:schemeClr val="tx1"/>
                </a:solidFill>
                <a:effectLst/>
                <a:latin typeface="Arial" panose="020B0604020202020204" pitchFamily="34" charset="0"/>
                <a:cs typeface="Arial" panose="020B0604020202020204" pitchFamily="34" charset="0"/>
              </a:rPr>
              <a:t>Departure airport code. </a:t>
            </a:r>
          </a:p>
          <a:p>
            <a:pPr fontAlgn="base">
              <a:lnSpc>
                <a:spcPct val="150000"/>
              </a:lnSpc>
            </a:pPr>
            <a:r>
              <a:rPr lang="en-US" sz="1200" b="1" i="0" err="1">
                <a:solidFill>
                  <a:schemeClr val="tx1"/>
                </a:solidFill>
                <a:effectLst/>
                <a:latin typeface="Arial" panose="020B0604020202020204" pitchFamily="34" charset="0"/>
                <a:cs typeface="Arial" panose="020B0604020202020204" pitchFamily="34" charset="0"/>
              </a:rPr>
              <a:t>Dest</a:t>
            </a:r>
            <a:r>
              <a:rPr lang="en-US" sz="1200" b="1" i="0">
                <a:solidFill>
                  <a:schemeClr val="tx1"/>
                </a:solidFill>
                <a:effectLst/>
                <a:latin typeface="Arial" panose="020B0604020202020204" pitchFamily="34" charset="0"/>
                <a:cs typeface="Arial" panose="020B0604020202020204" pitchFamily="34" charset="0"/>
              </a:rPr>
              <a:t>: </a:t>
            </a:r>
            <a:r>
              <a:rPr lang="en-US" sz="1200" b="0" i="0">
                <a:solidFill>
                  <a:schemeClr val="tx1"/>
                </a:solidFill>
                <a:effectLst/>
                <a:latin typeface="Arial" panose="020B0604020202020204" pitchFamily="34" charset="0"/>
                <a:cs typeface="Arial" panose="020B0604020202020204" pitchFamily="34" charset="0"/>
              </a:rPr>
              <a:t>Arrival airport code. </a:t>
            </a:r>
          </a:p>
          <a:p>
            <a:pPr fontAlgn="base">
              <a:lnSpc>
                <a:spcPct val="150000"/>
              </a:lnSpc>
            </a:pPr>
            <a:r>
              <a:rPr lang="en-US" sz="1200" b="1" i="0">
                <a:solidFill>
                  <a:schemeClr val="tx1"/>
                </a:solidFill>
                <a:effectLst/>
                <a:latin typeface="Arial" panose="020B0604020202020204" pitchFamily="34" charset="0"/>
                <a:cs typeface="Arial" panose="020B0604020202020204" pitchFamily="34" charset="0"/>
              </a:rPr>
              <a:t>Cancelled: </a:t>
            </a:r>
            <a:r>
              <a:rPr lang="en-US" sz="1200" b="0" i="0">
                <a:solidFill>
                  <a:schemeClr val="tx1"/>
                </a:solidFill>
                <a:effectLst/>
                <a:latin typeface="Arial" panose="020B0604020202020204" pitchFamily="34" charset="0"/>
                <a:cs typeface="Arial" panose="020B0604020202020204" pitchFamily="34" charset="0"/>
              </a:rPr>
              <a:t>Flight cancellation indicator (1 for yes, 0 for no). </a:t>
            </a:r>
          </a:p>
          <a:p>
            <a:pPr fontAlgn="base">
              <a:lnSpc>
                <a:spcPct val="150000"/>
              </a:lnSpc>
            </a:pPr>
            <a:r>
              <a:rPr lang="en-US" sz="1200" b="1" i="0">
                <a:solidFill>
                  <a:schemeClr val="tx1"/>
                </a:solidFill>
                <a:effectLst/>
                <a:latin typeface="Arial" panose="020B0604020202020204" pitchFamily="34" charset="0"/>
                <a:cs typeface="Arial" panose="020B0604020202020204" pitchFamily="34" charset="0"/>
              </a:rPr>
              <a:t>Diverted: </a:t>
            </a:r>
            <a:r>
              <a:rPr lang="en-US" sz="1200" b="0" i="0">
                <a:solidFill>
                  <a:schemeClr val="tx1"/>
                </a:solidFill>
                <a:effectLst/>
                <a:latin typeface="Arial" panose="020B0604020202020204" pitchFamily="34" charset="0"/>
                <a:cs typeface="Arial" panose="020B0604020202020204" pitchFamily="34" charset="0"/>
              </a:rPr>
              <a:t>Flight diversion indicator (1 for yes, 0 for no). </a:t>
            </a:r>
          </a:p>
          <a:p>
            <a:pPr fontAlgn="base">
              <a:lnSpc>
                <a:spcPct val="150000"/>
              </a:lnSpc>
            </a:pPr>
            <a:r>
              <a:rPr lang="en-US" sz="1200" b="1" i="0" err="1">
                <a:solidFill>
                  <a:schemeClr val="tx1"/>
                </a:solidFill>
                <a:effectLst/>
                <a:latin typeface="Arial" panose="020B0604020202020204" pitchFamily="34" charset="0"/>
                <a:cs typeface="Arial" panose="020B0604020202020204" pitchFamily="34" charset="0"/>
              </a:rPr>
              <a:t>CRSDepTime</a:t>
            </a:r>
            <a:r>
              <a:rPr lang="en-US" sz="1200" b="1" i="0">
                <a:solidFill>
                  <a:schemeClr val="tx1"/>
                </a:solidFill>
                <a:effectLst/>
                <a:latin typeface="Arial" panose="020B0604020202020204" pitchFamily="34" charset="0"/>
                <a:cs typeface="Arial" panose="020B0604020202020204" pitchFamily="34" charset="0"/>
              </a:rPr>
              <a:t>: </a:t>
            </a:r>
            <a:r>
              <a:rPr lang="en-US" sz="1200" b="0" i="0">
                <a:solidFill>
                  <a:schemeClr val="tx1"/>
                </a:solidFill>
                <a:effectLst/>
                <a:latin typeface="Arial" panose="020B0604020202020204" pitchFamily="34" charset="0"/>
                <a:cs typeface="Arial" panose="020B0604020202020204" pitchFamily="34" charset="0"/>
              </a:rPr>
              <a:t>Scheduled departure time. </a:t>
            </a:r>
          </a:p>
          <a:p>
            <a:pPr fontAlgn="base">
              <a:lnSpc>
                <a:spcPct val="150000"/>
              </a:lnSpc>
            </a:pPr>
            <a:r>
              <a:rPr lang="en-US" sz="1200" b="1" i="0" err="1">
                <a:solidFill>
                  <a:schemeClr val="tx1"/>
                </a:solidFill>
                <a:effectLst/>
                <a:latin typeface="Arial" panose="020B0604020202020204" pitchFamily="34" charset="0"/>
                <a:cs typeface="Arial" panose="020B0604020202020204" pitchFamily="34" charset="0"/>
              </a:rPr>
              <a:t>DepTime</a:t>
            </a:r>
            <a:r>
              <a:rPr lang="en-US" sz="1200" b="1" i="0">
                <a:solidFill>
                  <a:schemeClr val="tx1"/>
                </a:solidFill>
                <a:effectLst/>
                <a:latin typeface="Arial" panose="020B0604020202020204" pitchFamily="34" charset="0"/>
                <a:cs typeface="Arial" panose="020B0604020202020204" pitchFamily="34" charset="0"/>
              </a:rPr>
              <a:t>: </a:t>
            </a:r>
            <a:r>
              <a:rPr lang="en-US" sz="1200" b="0" i="0">
                <a:solidFill>
                  <a:schemeClr val="tx1"/>
                </a:solidFill>
                <a:effectLst/>
                <a:latin typeface="Arial" panose="020B0604020202020204" pitchFamily="34" charset="0"/>
                <a:cs typeface="Arial" panose="020B0604020202020204" pitchFamily="34" charset="0"/>
              </a:rPr>
              <a:t>Actual departure time.</a:t>
            </a:r>
          </a:p>
          <a:p>
            <a:pPr fontAlgn="base">
              <a:lnSpc>
                <a:spcPct val="150000"/>
              </a:lnSpc>
            </a:pPr>
            <a:r>
              <a:rPr lang="en-US" sz="1200" b="1" i="0" err="1">
                <a:solidFill>
                  <a:schemeClr val="tx1"/>
                </a:solidFill>
                <a:effectLst/>
                <a:latin typeface="Arial" panose="020B0604020202020204" pitchFamily="34" charset="0"/>
                <a:cs typeface="Arial" panose="020B0604020202020204" pitchFamily="34" charset="0"/>
              </a:rPr>
              <a:t>DepDelay</a:t>
            </a:r>
            <a:r>
              <a:rPr lang="en-US" sz="1200" b="1" i="0">
                <a:solidFill>
                  <a:schemeClr val="tx1"/>
                </a:solidFill>
                <a:effectLst/>
                <a:latin typeface="Arial" panose="020B0604020202020204" pitchFamily="34" charset="0"/>
                <a:cs typeface="Arial" panose="020B0604020202020204" pitchFamily="34" charset="0"/>
              </a:rPr>
              <a:t>: </a:t>
            </a:r>
            <a:r>
              <a:rPr lang="en-US" sz="1200" b="0" i="0">
                <a:solidFill>
                  <a:schemeClr val="tx1"/>
                </a:solidFill>
                <a:effectLst/>
                <a:latin typeface="Arial" panose="020B0604020202020204" pitchFamily="34" charset="0"/>
                <a:cs typeface="Arial" panose="020B0604020202020204" pitchFamily="34" charset="0"/>
              </a:rPr>
              <a:t>Departure delay in minutes. </a:t>
            </a:r>
          </a:p>
          <a:p>
            <a:pPr fontAlgn="base">
              <a:lnSpc>
                <a:spcPct val="150000"/>
              </a:lnSpc>
            </a:pPr>
            <a:r>
              <a:rPr lang="en-US" sz="1200" b="1" i="0" err="1">
                <a:solidFill>
                  <a:schemeClr val="tx1"/>
                </a:solidFill>
                <a:effectLst/>
                <a:latin typeface="Arial" panose="020B0604020202020204" pitchFamily="34" charset="0"/>
                <a:cs typeface="Arial" panose="020B0604020202020204" pitchFamily="34" charset="0"/>
              </a:rPr>
              <a:t>ArrTime</a:t>
            </a:r>
            <a:r>
              <a:rPr lang="en-US" sz="1200" b="1" i="0">
                <a:solidFill>
                  <a:schemeClr val="tx1"/>
                </a:solidFill>
                <a:effectLst/>
                <a:latin typeface="Arial" panose="020B0604020202020204" pitchFamily="34" charset="0"/>
                <a:cs typeface="Arial" panose="020B0604020202020204" pitchFamily="34" charset="0"/>
              </a:rPr>
              <a:t>: </a:t>
            </a:r>
            <a:r>
              <a:rPr lang="en-US" sz="1200" b="0" i="0">
                <a:solidFill>
                  <a:schemeClr val="tx1"/>
                </a:solidFill>
                <a:effectLst/>
                <a:latin typeface="Arial" panose="020B0604020202020204" pitchFamily="34" charset="0"/>
                <a:cs typeface="Arial" panose="020B0604020202020204" pitchFamily="34" charset="0"/>
              </a:rPr>
              <a:t>Actual arrival time.</a:t>
            </a:r>
          </a:p>
          <a:p>
            <a:pPr fontAlgn="base">
              <a:lnSpc>
                <a:spcPct val="150000"/>
              </a:lnSpc>
            </a:pPr>
            <a:r>
              <a:rPr lang="en-US" sz="1200" b="1" i="0" err="1">
                <a:solidFill>
                  <a:schemeClr val="tx1"/>
                </a:solidFill>
                <a:effectLst/>
                <a:latin typeface="Arial" panose="020B0604020202020204" pitchFamily="34" charset="0"/>
                <a:cs typeface="Arial" panose="020B0604020202020204" pitchFamily="34" charset="0"/>
              </a:rPr>
              <a:t>AirTime</a:t>
            </a:r>
            <a:r>
              <a:rPr lang="en-US" sz="1200" b="1" i="0">
                <a:solidFill>
                  <a:schemeClr val="tx1"/>
                </a:solidFill>
                <a:effectLst/>
                <a:latin typeface="Arial" panose="020B0604020202020204" pitchFamily="34" charset="0"/>
                <a:cs typeface="Arial" panose="020B0604020202020204" pitchFamily="34" charset="0"/>
              </a:rPr>
              <a:t>: </a:t>
            </a:r>
            <a:r>
              <a:rPr lang="en-US" sz="1200" b="0" i="0">
                <a:solidFill>
                  <a:schemeClr val="tx1"/>
                </a:solidFill>
                <a:effectLst/>
                <a:latin typeface="Arial" panose="020B0604020202020204" pitchFamily="34" charset="0"/>
                <a:cs typeface="Arial" panose="020B0604020202020204" pitchFamily="34" charset="0"/>
              </a:rPr>
              <a:t>Flight duration. </a:t>
            </a:r>
          </a:p>
          <a:p>
            <a:pPr fontAlgn="base">
              <a:lnSpc>
                <a:spcPct val="150000"/>
              </a:lnSpc>
            </a:pPr>
            <a:endParaRPr lang="en-US" sz="1200" b="0" i="0">
              <a:solidFill>
                <a:schemeClr val="tx1"/>
              </a:solidFill>
              <a:effectLst/>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39F724-23A2-FFB2-2CEC-0D1B9DA5B3D8}"/>
              </a:ext>
            </a:extLst>
          </p:cNvPr>
          <p:cNvSpPr txBox="1"/>
          <p:nvPr/>
        </p:nvSpPr>
        <p:spPr>
          <a:xfrm>
            <a:off x="4572000" y="1256635"/>
            <a:ext cx="4647536" cy="3659143"/>
          </a:xfrm>
          <a:prstGeom prst="rect">
            <a:avLst/>
          </a:prstGeom>
          <a:noFill/>
        </p:spPr>
        <p:txBody>
          <a:bodyPr wrap="square">
            <a:spAutoFit/>
          </a:bodyPr>
          <a:lstStyle/>
          <a:p>
            <a:pPr fontAlgn="base">
              <a:lnSpc>
                <a:spcPct val="150000"/>
              </a:lnSpc>
            </a:pPr>
            <a:r>
              <a:rPr lang="en-US" sz="1200" b="1" i="0" err="1">
                <a:solidFill>
                  <a:schemeClr val="tx1"/>
                </a:solidFill>
                <a:effectLst/>
                <a:latin typeface="Arial" panose="020B0604020202020204" pitchFamily="34" charset="0"/>
                <a:cs typeface="Arial" panose="020B0604020202020204" pitchFamily="34" charset="0"/>
              </a:rPr>
              <a:t>CRSElapsedTime</a:t>
            </a:r>
            <a:r>
              <a:rPr lang="en-US" sz="1200" b="1" i="0">
                <a:solidFill>
                  <a:schemeClr val="tx1"/>
                </a:solidFill>
                <a:effectLst/>
                <a:latin typeface="Arial" panose="020B0604020202020204" pitchFamily="34" charset="0"/>
                <a:cs typeface="Arial" panose="020B0604020202020204" pitchFamily="34" charset="0"/>
              </a:rPr>
              <a:t>: </a:t>
            </a:r>
            <a:r>
              <a:rPr lang="en-US" sz="1200" b="0" i="0">
                <a:solidFill>
                  <a:schemeClr val="tx1"/>
                </a:solidFill>
                <a:effectLst/>
                <a:latin typeface="Arial" panose="020B0604020202020204" pitchFamily="34" charset="0"/>
                <a:cs typeface="Arial" panose="020B0604020202020204" pitchFamily="34" charset="0"/>
              </a:rPr>
              <a:t>Scheduled flight duration.</a:t>
            </a:r>
          </a:p>
          <a:p>
            <a:pPr fontAlgn="base">
              <a:lnSpc>
                <a:spcPct val="150000"/>
              </a:lnSpc>
            </a:pPr>
            <a:r>
              <a:rPr lang="en-US" sz="1200" b="1" i="0" err="1">
                <a:solidFill>
                  <a:schemeClr val="tx1"/>
                </a:solidFill>
                <a:effectLst/>
                <a:latin typeface="Arial" panose="020B0604020202020204" pitchFamily="34" charset="0"/>
                <a:cs typeface="Arial" panose="020B0604020202020204" pitchFamily="34" charset="0"/>
              </a:rPr>
              <a:t>ActualElapsedTime</a:t>
            </a:r>
            <a:r>
              <a:rPr lang="en-US" sz="1200" b="1" i="0">
                <a:solidFill>
                  <a:schemeClr val="tx1"/>
                </a:solidFill>
                <a:effectLst/>
                <a:latin typeface="Arial" panose="020B0604020202020204" pitchFamily="34" charset="0"/>
                <a:cs typeface="Arial" panose="020B0604020202020204" pitchFamily="34" charset="0"/>
              </a:rPr>
              <a:t>: </a:t>
            </a:r>
            <a:r>
              <a:rPr lang="en-US" sz="1200" b="0" i="0">
                <a:solidFill>
                  <a:schemeClr val="tx1"/>
                </a:solidFill>
                <a:effectLst/>
                <a:latin typeface="Arial" panose="020B0604020202020204" pitchFamily="34" charset="0"/>
                <a:cs typeface="Arial" panose="020B0604020202020204" pitchFamily="34" charset="0"/>
              </a:rPr>
              <a:t>Actual flight duration. </a:t>
            </a:r>
          </a:p>
          <a:p>
            <a:pPr fontAlgn="base">
              <a:lnSpc>
                <a:spcPct val="150000"/>
              </a:lnSpc>
            </a:pPr>
            <a:r>
              <a:rPr lang="en-US" sz="1200" b="1" i="0">
                <a:solidFill>
                  <a:schemeClr val="tx1"/>
                </a:solidFill>
                <a:effectLst/>
                <a:latin typeface="Arial" panose="020B0604020202020204" pitchFamily="34" charset="0"/>
                <a:cs typeface="Arial" panose="020B0604020202020204" pitchFamily="34" charset="0"/>
              </a:rPr>
              <a:t>Distance: </a:t>
            </a:r>
            <a:r>
              <a:rPr lang="en-US" sz="1200" b="0" i="0">
                <a:solidFill>
                  <a:schemeClr val="tx1"/>
                </a:solidFill>
                <a:effectLst/>
                <a:latin typeface="Arial" panose="020B0604020202020204" pitchFamily="34" charset="0"/>
                <a:cs typeface="Arial" panose="020B0604020202020204" pitchFamily="34" charset="0"/>
              </a:rPr>
              <a:t>Total flight distance. </a:t>
            </a:r>
          </a:p>
          <a:p>
            <a:pPr fontAlgn="base">
              <a:lnSpc>
                <a:spcPct val="150000"/>
              </a:lnSpc>
            </a:pPr>
            <a:r>
              <a:rPr lang="en-US" sz="1200" b="1" i="0">
                <a:solidFill>
                  <a:schemeClr val="tx1"/>
                </a:solidFill>
                <a:effectLst/>
                <a:latin typeface="Arial" panose="020B0604020202020204" pitchFamily="34" charset="0"/>
                <a:cs typeface="Arial" panose="020B0604020202020204" pitchFamily="34" charset="0"/>
              </a:rPr>
              <a:t>Year: </a:t>
            </a:r>
            <a:r>
              <a:rPr lang="en-US" sz="1200" b="0" i="0">
                <a:solidFill>
                  <a:schemeClr val="tx1"/>
                </a:solidFill>
                <a:effectLst/>
                <a:latin typeface="Arial" panose="020B0604020202020204" pitchFamily="34" charset="0"/>
                <a:cs typeface="Arial" panose="020B0604020202020204" pitchFamily="34" charset="0"/>
              </a:rPr>
              <a:t>Year of the flight. </a:t>
            </a:r>
          </a:p>
          <a:p>
            <a:pPr fontAlgn="base">
              <a:lnSpc>
                <a:spcPct val="150000"/>
              </a:lnSpc>
            </a:pPr>
            <a:r>
              <a:rPr lang="en-US" sz="1200" b="1" i="0" err="1">
                <a:solidFill>
                  <a:schemeClr val="tx1"/>
                </a:solidFill>
                <a:effectLst/>
                <a:latin typeface="Arial" panose="020B0604020202020204" pitchFamily="34" charset="0"/>
                <a:cs typeface="Arial" panose="020B0604020202020204" pitchFamily="34" charset="0"/>
              </a:rPr>
              <a:t>Operating_Airline</a:t>
            </a:r>
            <a:r>
              <a:rPr lang="en-US" sz="1200" b="1" i="0">
                <a:solidFill>
                  <a:schemeClr val="tx1"/>
                </a:solidFill>
                <a:effectLst/>
                <a:latin typeface="Arial" panose="020B0604020202020204" pitchFamily="34" charset="0"/>
                <a:cs typeface="Arial" panose="020B0604020202020204" pitchFamily="34" charset="0"/>
              </a:rPr>
              <a:t>: </a:t>
            </a:r>
            <a:r>
              <a:rPr lang="en-US" sz="1200" b="0" i="0">
                <a:solidFill>
                  <a:schemeClr val="tx1"/>
                </a:solidFill>
                <a:effectLst/>
                <a:latin typeface="Arial" panose="020B0604020202020204" pitchFamily="34" charset="0"/>
                <a:cs typeface="Arial" panose="020B0604020202020204" pitchFamily="34" charset="0"/>
              </a:rPr>
              <a:t>Operating airline.</a:t>
            </a:r>
          </a:p>
          <a:p>
            <a:pPr fontAlgn="base">
              <a:lnSpc>
                <a:spcPct val="150000"/>
              </a:lnSpc>
            </a:pPr>
            <a:r>
              <a:rPr lang="en-US" sz="1200" b="1" i="0" err="1">
                <a:solidFill>
                  <a:schemeClr val="tx1"/>
                </a:solidFill>
                <a:effectLst/>
                <a:latin typeface="Arial" panose="020B0604020202020204" pitchFamily="34" charset="0"/>
                <a:cs typeface="Arial" panose="020B0604020202020204" pitchFamily="34" charset="0"/>
              </a:rPr>
              <a:t>Flight_Number_Operating_Airline</a:t>
            </a:r>
            <a:r>
              <a:rPr lang="en-US" sz="1200" b="1" i="0">
                <a:solidFill>
                  <a:schemeClr val="tx1"/>
                </a:solidFill>
                <a:effectLst/>
                <a:latin typeface="Arial" panose="020B0604020202020204" pitchFamily="34" charset="0"/>
                <a:cs typeface="Arial" panose="020B0604020202020204" pitchFamily="34" charset="0"/>
              </a:rPr>
              <a:t>: </a:t>
            </a:r>
            <a:r>
              <a:rPr lang="en-US" sz="1200" b="0" i="0">
                <a:solidFill>
                  <a:schemeClr val="tx1"/>
                </a:solidFill>
                <a:effectLst/>
                <a:latin typeface="Arial" panose="020B0604020202020204" pitchFamily="34" charset="0"/>
                <a:cs typeface="Arial" panose="020B0604020202020204" pitchFamily="34" charset="0"/>
              </a:rPr>
              <a:t>Operating airline's flight number. </a:t>
            </a:r>
          </a:p>
          <a:p>
            <a:pPr fontAlgn="base">
              <a:lnSpc>
                <a:spcPct val="150000"/>
              </a:lnSpc>
            </a:pPr>
            <a:r>
              <a:rPr lang="en-US" sz="1200" b="1" i="0">
                <a:solidFill>
                  <a:schemeClr val="tx1"/>
                </a:solidFill>
                <a:effectLst/>
                <a:latin typeface="Arial" panose="020B0604020202020204" pitchFamily="34" charset="0"/>
                <a:cs typeface="Arial" panose="020B0604020202020204" pitchFamily="34" charset="0"/>
              </a:rPr>
              <a:t>OriginAirportID: </a:t>
            </a:r>
            <a:r>
              <a:rPr lang="en-US" sz="1200" b="0" i="0">
                <a:solidFill>
                  <a:schemeClr val="tx1"/>
                </a:solidFill>
                <a:effectLst/>
                <a:latin typeface="Arial" panose="020B0604020202020204" pitchFamily="34" charset="0"/>
                <a:cs typeface="Arial" panose="020B0604020202020204" pitchFamily="34" charset="0"/>
              </a:rPr>
              <a:t>Origin airport identifier. </a:t>
            </a:r>
          </a:p>
          <a:p>
            <a:pPr fontAlgn="base">
              <a:lnSpc>
                <a:spcPct val="150000"/>
              </a:lnSpc>
            </a:pPr>
            <a:r>
              <a:rPr lang="en-US" sz="1200" b="1" i="0" err="1">
                <a:solidFill>
                  <a:schemeClr val="tx1"/>
                </a:solidFill>
                <a:effectLst/>
                <a:latin typeface="Arial" panose="020B0604020202020204" pitchFamily="34" charset="0"/>
                <a:cs typeface="Arial" panose="020B0604020202020204" pitchFamily="34" charset="0"/>
              </a:rPr>
              <a:t>DestAirportID</a:t>
            </a:r>
            <a:r>
              <a:rPr lang="en-US" sz="1200" b="1" i="0">
                <a:solidFill>
                  <a:schemeClr val="tx1"/>
                </a:solidFill>
                <a:effectLst/>
                <a:latin typeface="Arial" panose="020B0604020202020204" pitchFamily="34" charset="0"/>
                <a:cs typeface="Arial" panose="020B0604020202020204" pitchFamily="34" charset="0"/>
              </a:rPr>
              <a:t>: </a:t>
            </a:r>
            <a:r>
              <a:rPr lang="en-US" sz="1200" b="0" i="0">
                <a:solidFill>
                  <a:schemeClr val="tx1"/>
                </a:solidFill>
                <a:effectLst/>
                <a:latin typeface="Arial" panose="020B0604020202020204" pitchFamily="34" charset="0"/>
                <a:cs typeface="Arial" panose="020B0604020202020204" pitchFamily="34" charset="0"/>
              </a:rPr>
              <a:t>Destination airport identifier. </a:t>
            </a:r>
          </a:p>
          <a:p>
            <a:pPr fontAlgn="base">
              <a:lnSpc>
                <a:spcPct val="150000"/>
              </a:lnSpc>
            </a:pPr>
            <a:r>
              <a:rPr lang="en-US" sz="1200" b="1" i="0" err="1">
                <a:solidFill>
                  <a:schemeClr val="tx1"/>
                </a:solidFill>
                <a:effectLst/>
                <a:latin typeface="Arial" panose="020B0604020202020204" pitchFamily="34" charset="0"/>
                <a:cs typeface="Arial" panose="020B0604020202020204" pitchFamily="34" charset="0"/>
              </a:rPr>
              <a:t>TaxiOut</a:t>
            </a:r>
            <a:r>
              <a:rPr lang="en-US" sz="1200" b="1" i="0">
                <a:solidFill>
                  <a:schemeClr val="tx1"/>
                </a:solidFill>
                <a:effectLst/>
                <a:latin typeface="Arial" panose="020B0604020202020204" pitchFamily="34" charset="0"/>
                <a:cs typeface="Arial" panose="020B0604020202020204" pitchFamily="34" charset="0"/>
              </a:rPr>
              <a:t>: </a:t>
            </a:r>
            <a:r>
              <a:rPr lang="en-US" sz="1200" b="0" i="0">
                <a:solidFill>
                  <a:schemeClr val="tx1"/>
                </a:solidFill>
                <a:effectLst/>
                <a:latin typeface="Arial" panose="020B0604020202020204" pitchFamily="34" charset="0"/>
                <a:cs typeface="Arial" panose="020B0604020202020204" pitchFamily="34" charset="0"/>
              </a:rPr>
              <a:t>Time from gate departure to takeoff. </a:t>
            </a:r>
          </a:p>
          <a:p>
            <a:pPr fontAlgn="base">
              <a:lnSpc>
                <a:spcPct val="150000"/>
              </a:lnSpc>
            </a:pPr>
            <a:r>
              <a:rPr lang="en-US" sz="1200" b="1" i="0" err="1">
                <a:solidFill>
                  <a:schemeClr val="tx1"/>
                </a:solidFill>
                <a:effectLst/>
                <a:latin typeface="Arial" panose="020B0604020202020204" pitchFamily="34" charset="0"/>
                <a:cs typeface="Arial" panose="020B0604020202020204" pitchFamily="34" charset="0"/>
              </a:rPr>
              <a:t>TaxiIn</a:t>
            </a:r>
            <a:r>
              <a:rPr lang="en-US" sz="1200" b="1" i="0">
                <a:solidFill>
                  <a:schemeClr val="tx1"/>
                </a:solidFill>
                <a:effectLst/>
                <a:latin typeface="Arial" panose="020B0604020202020204" pitchFamily="34" charset="0"/>
                <a:cs typeface="Arial" panose="020B0604020202020204" pitchFamily="34" charset="0"/>
              </a:rPr>
              <a:t>: </a:t>
            </a:r>
            <a:r>
              <a:rPr lang="en-US" sz="1200" b="0" i="0">
                <a:solidFill>
                  <a:schemeClr val="tx1"/>
                </a:solidFill>
                <a:effectLst/>
                <a:latin typeface="Arial" panose="020B0604020202020204" pitchFamily="34" charset="0"/>
                <a:cs typeface="Arial" panose="020B0604020202020204" pitchFamily="34" charset="0"/>
              </a:rPr>
              <a:t>Time from landing to gate arrival. </a:t>
            </a:r>
          </a:p>
          <a:p>
            <a:pPr fontAlgn="base">
              <a:lnSpc>
                <a:spcPct val="150000"/>
              </a:lnSpc>
            </a:pPr>
            <a:r>
              <a:rPr lang="en-US" sz="1200" b="1" i="0" err="1">
                <a:solidFill>
                  <a:schemeClr val="tx1"/>
                </a:solidFill>
                <a:effectLst/>
                <a:latin typeface="Arial" panose="020B0604020202020204" pitchFamily="34" charset="0"/>
                <a:cs typeface="Arial" panose="020B0604020202020204" pitchFamily="34" charset="0"/>
              </a:rPr>
              <a:t>CRSArrTime</a:t>
            </a:r>
            <a:r>
              <a:rPr lang="en-US" sz="1200" b="1" i="0">
                <a:solidFill>
                  <a:schemeClr val="tx1"/>
                </a:solidFill>
                <a:effectLst/>
                <a:latin typeface="Arial" panose="020B0604020202020204" pitchFamily="34" charset="0"/>
                <a:cs typeface="Arial" panose="020B0604020202020204" pitchFamily="34" charset="0"/>
              </a:rPr>
              <a:t>: </a:t>
            </a:r>
            <a:r>
              <a:rPr lang="en-US" sz="1200" b="0" i="0">
                <a:solidFill>
                  <a:schemeClr val="tx1"/>
                </a:solidFill>
                <a:effectLst/>
                <a:latin typeface="Arial" panose="020B0604020202020204" pitchFamily="34" charset="0"/>
                <a:cs typeface="Arial" panose="020B0604020202020204" pitchFamily="34" charset="0"/>
              </a:rPr>
              <a:t>Scheduled arrival time. </a:t>
            </a:r>
          </a:p>
          <a:p>
            <a:pPr fontAlgn="base">
              <a:lnSpc>
                <a:spcPct val="150000"/>
              </a:lnSpc>
            </a:pPr>
            <a:r>
              <a:rPr lang="en-US" sz="1200" b="1" i="0">
                <a:solidFill>
                  <a:schemeClr val="tx1"/>
                </a:solidFill>
                <a:effectLst/>
                <a:latin typeface="Arial" panose="020B0604020202020204" pitchFamily="34" charset="0"/>
                <a:cs typeface="Arial" panose="020B0604020202020204" pitchFamily="34" charset="0"/>
              </a:rPr>
              <a:t>ArrDelay: </a:t>
            </a:r>
            <a:r>
              <a:rPr lang="en-US" sz="1200" b="0" i="0">
                <a:solidFill>
                  <a:schemeClr val="tx1"/>
                </a:solidFill>
                <a:effectLst/>
                <a:latin typeface="Arial" panose="020B0604020202020204" pitchFamily="34" charset="0"/>
                <a:cs typeface="Arial" panose="020B0604020202020204" pitchFamily="34" charset="0"/>
              </a:rPr>
              <a:t>Arrival delay in minutes.</a:t>
            </a:r>
            <a:endParaRPr lang="en-US" sz="1200" i="1">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343368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Shape 7747">
            <a:extLst>
              <a:ext uri="{FF2B5EF4-FFF2-40B4-BE49-F238E27FC236}">
                <a16:creationId xmlns:a16="http://schemas.microsoft.com/office/drawing/2014/main" id="{E92AA927-7EC1-294E-8D69-78AB8F23680B}"/>
              </a:ext>
            </a:extLst>
          </p:cNvPr>
          <p:cNvSpPr/>
          <p:nvPr/>
        </p:nvSpPr>
        <p:spPr>
          <a:xfrm flipH="1">
            <a:off x="3894022" y="1361347"/>
            <a:ext cx="2245721" cy="1076777"/>
          </a:xfrm>
          <a:custGeom>
            <a:avLst/>
            <a:gdLst/>
            <a:ahLst/>
            <a:cxnLst>
              <a:cxn ang="0">
                <a:pos x="wd2" y="hd2"/>
              </a:cxn>
              <a:cxn ang="5400000">
                <a:pos x="wd2" y="hd2"/>
              </a:cxn>
              <a:cxn ang="10800000">
                <a:pos x="wd2" y="hd2"/>
              </a:cxn>
              <a:cxn ang="16200000">
                <a:pos x="wd2" y="hd2"/>
              </a:cxn>
            </a:cxnLst>
            <a:rect l="0" t="0" r="r" b="b"/>
            <a:pathLst>
              <a:path w="21600" h="21600" extrusionOk="0">
                <a:moveTo>
                  <a:pt x="3479" y="0"/>
                </a:moveTo>
                <a:cubicBezTo>
                  <a:pt x="2518" y="0"/>
                  <a:pt x="1648" y="692"/>
                  <a:pt x="1019" y="1811"/>
                </a:cubicBezTo>
                <a:cubicBezTo>
                  <a:pt x="389" y="2930"/>
                  <a:pt x="0" y="4476"/>
                  <a:pt x="0" y="6183"/>
                </a:cubicBezTo>
                <a:lnTo>
                  <a:pt x="0" y="15417"/>
                </a:lnTo>
                <a:cubicBezTo>
                  <a:pt x="0" y="17124"/>
                  <a:pt x="389" y="18670"/>
                  <a:pt x="1019" y="19789"/>
                </a:cubicBezTo>
                <a:cubicBezTo>
                  <a:pt x="1648" y="20908"/>
                  <a:pt x="2518" y="21600"/>
                  <a:pt x="3479" y="21600"/>
                </a:cubicBezTo>
                <a:lnTo>
                  <a:pt x="21600" y="21600"/>
                </a:lnTo>
                <a:lnTo>
                  <a:pt x="21600" y="16872"/>
                </a:lnTo>
                <a:lnTo>
                  <a:pt x="3347" y="16872"/>
                </a:lnTo>
                <a:cubicBezTo>
                  <a:pt x="3272" y="16872"/>
                  <a:pt x="3205" y="16818"/>
                  <a:pt x="3156" y="16730"/>
                </a:cubicBezTo>
                <a:cubicBezTo>
                  <a:pt x="3107" y="16643"/>
                  <a:pt x="3077" y="16522"/>
                  <a:pt x="3077" y="16388"/>
                </a:cubicBezTo>
                <a:lnTo>
                  <a:pt x="3077" y="5216"/>
                </a:lnTo>
                <a:cubicBezTo>
                  <a:pt x="3077" y="5082"/>
                  <a:pt x="3107" y="4961"/>
                  <a:pt x="3156" y="4874"/>
                </a:cubicBezTo>
                <a:cubicBezTo>
                  <a:pt x="3205" y="4786"/>
                  <a:pt x="3272" y="4732"/>
                  <a:pt x="3347" y="4732"/>
                </a:cubicBezTo>
                <a:lnTo>
                  <a:pt x="12859" y="4732"/>
                </a:lnTo>
                <a:lnTo>
                  <a:pt x="12859" y="0"/>
                </a:lnTo>
                <a:lnTo>
                  <a:pt x="3479" y="0"/>
                </a:lnTo>
                <a:close/>
              </a:path>
            </a:pathLst>
          </a:custGeom>
          <a:solidFill>
            <a:schemeClr val="accent2"/>
          </a:solidFill>
          <a:ln w="12700" cap="flat">
            <a:noFill/>
            <a:miter lim="400000"/>
          </a:ln>
          <a:effectLst/>
        </p:spPr>
        <p:txBody>
          <a:bodyPr wrap="square" lIns="0" tIns="0" rIns="0" bIns="0" numCol="1" anchor="t">
            <a:noAutofit/>
          </a:bodyPr>
          <a:lstStyle/>
          <a:p>
            <a:endParaRPr sz="1899">
              <a:latin typeface="Lato Light" panose="020F0502020204030203" pitchFamily="34" charset="0"/>
            </a:endParaRPr>
          </a:p>
        </p:txBody>
      </p:sp>
      <p:sp>
        <p:nvSpPr>
          <p:cNvPr id="23" name="Shape 7748">
            <a:extLst>
              <a:ext uri="{FF2B5EF4-FFF2-40B4-BE49-F238E27FC236}">
                <a16:creationId xmlns:a16="http://schemas.microsoft.com/office/drawing/2014/main" id="{56A50A9C-9B15-CC4C-8937-45FFFBC9CD5D}"/>
              </a:ext>
            </a:extLst>
          </p:cNvPr>
          <p:cNvSpPr/>
          <p:nvPr/>
        </p:nvSpPr>
        <p:spPr>
          <a:xfrm rot="10800000">
            <a:off x="4445467" y="1206164"/>
            <a:ext cx="1094201" cy="551143"/>
          </a:xfrm>
          <a:prstGeom prst="rightArrow">
            <a:avLst>
              <a:gd name="adj1" fmla="val 42953"/>
              <a:gd name="adj2" fmla="val 64000"/>
            </a:avLst>
          </a:prstGeom>
          <a:solidFill>
            <a:schemeClr val="accent2"/>
          </a:solidFill>
          <a:ln w="12700" cap="flat">
            <a:noFill/>
            <a:miter lim="400000"/>
          </a:ln>
          <a:effectLst/>
        </p:spPr>
        <p:txBody>
          <a:bodyPr wrap="square" lIns="0" tIns="0" rIns="0" bIns="0" numCol="1" anchor="t">
            <a:noAutofit/>
          </a:bodyPr>
          <a:lstStyle/>
          <a:p>
            <a:endParaRPr sz="1899">
              <a:latin typeface="Lato Light" panose="020F0502020204030203" pitchFamily="34" charset="0"/>
            </a:endParaRPr>
          </a:p>
        </p:txBody>
      </p:sp>
      <p:sp>
        <p:nvSpPr>
          <p:cNvPr id="20" name="Shape 7750">
            <a:extLst>
              <a:ext uri="{FF2B5EF4-FFF2-40B4-BE49-F238E27FC236}">
                <a16:creationId xmlns:a16="http://schemas.microsoft.com/office/drawing/2014/main" id="{99B6ED3E-9B1E-F94E-A005-B87D84CFB3ED}"/>
              </a:ext>
            </a:extLst>
          </p:cNvPr>
          <p:cNvSpPr/>
          <p:nvPr/>
        </p:nvSpPr>
        <p:spPr>
          <a:xfrm>
            <a:off x="2634415" y="2201093"/>
            <a:ext cx="2245721" cy="1076777"/>
          </a:xfrm>
          <a:custGeom>
            <a:avLst/>
            <a:gdLst/>
            <a:ahLst/>
            <a:cxnLst>
              <a:cxn ang="0">
                <a:pos x="wd2" y="hd2"/>
              </a:cxn>
              <a:cxn ang="5400000">
                <a:pos x="wd2" y="hd2"/>
              </a:cxn>
              <a:cxn ang="10800000">
                <a:pos x="wd2" y="hd2"/>
              </a:cxn>
              <a:cxn ang="16200000">
                <a:pos x="wd2" y="hd2"/>
              </a:cxn>
            </a:cxnLst>
            <a:rect l="0" t="0" r="r" b="b"/>
            <a:pathLst>
              <a:path w="21600" h="21600" extrusionOk="0">
                <a:moveTo>
                  <a:pt x="3479" y="0"/>
                </a:moveTo>
                <a:cubicBezTo>
                  <a:pt x="2518" y="0"/>
                  <a:pt x="1648" y="692"/>
                  <a:pt x="1019" y="1811"/>
                </a:cubicBezTo>
                <a:cubicBezTo>
                  <a:pt x="389" y="2930"/>
                  <a:pt x="0" y="4476"/>
                  <a:pt x="0" y="6183"/>
                </a:cubicBezTo>
                <a:lnTo>
                  <a:pt x="0" y="15417"/>
                </a:lnTo>
                <a:cubicBezTo>
                  <a:pt x="0" y="17124"/>
                  <a:pt x="389" y="18670"/>
                  <a:pt x="1019" y="19789"/>
                </a:cubicBezTo>
                <a:cubicBezTo>
                  <a:pt x="1648" y="20908"/>
                  <a:pt x="2518" y="21600"/>
                  <a:pt x="3479" y="21600"/>
                </a:cubicBezTo>
                <a:lnTo>
                  <a:pt x="21600" y="21600"/>
                </a:lnTo>
                <a:lnTo>
                  <a:pt x="21600" y="16872"/>
                </a:lnTo>
                <a:lnTo>
                  <a:pt x="3347" y="16872"/>
                </a:lnTo>
                <a:cubicBezTo>
                  <a:pt x="3272" y="16872"/>
                  <a:pt x="3205" y="16818"/>
                  <a:pt x="3156" y="16730"/>
                </a:cubicBezTo>
                <a:cubicBezTo>
                  <a:pt x="3107" y="16643"/>
                  <a:pt x="3077" y="16522"/>
                  <a:pt x="3077" y="16388"/>
                </a:cubicBezTo>
                <a:lnTo>
                  <a:pt x="3077" y="5216"/>
                </a:lnTo>
                <a:cubicBezTo>
                  <a:pt x="3077" y="5082"/>
                  <a:pt x="3107" y="4961"/>
                  <a:pt x="3156" y="4874"/>
                </a:cubicBezTo>
                <a:cubicBezTo>
                  <a:pt x="3205" y="4786"/>
                  <a:pt x="3272" y="4732"/>
                  <a:pt x="3347" y="4732"/>
                </a:cubicBezTo>
                <a:lnTo>
                  <a:pt x="9749" y="4732"/>
                </a:lnTo>
                <a:lnTo>
                  <a:pt x="9749" y="0"/>
                </a:lnTo>
                <a:lnTo>
                  <a:pt x="3479" y="0"/>
                </a:lnTo>
                <a:close/>
              </a:path>
            </a:pathLst>
          </a:custGeom>
          <a:solidFill>
            <a:schemeClr val="accent3"/>
          </a:solidFill>
          <a:ln w="12700" cap="flat">
            <a:noFill/>
            <a:miter lim="400000"/>
          </a:ln>
          <a:effectLst/>
        </p:spPr>
        <p:txBody>
          <a:bodyPr wrap="square" lIns="0" tIns="0" rIns="0" bIns="0" numCol="1" anchor="t">
            <a:noAutofit/>
          </a:bodyPr>
          <a:lstStyle/>
          <a:p>
            <a:endParaRPr sz="1899">
              <a:latin typeface="Lato Light" panose="020F0502020204030203" pitchFamily="34" charset="0"/>
            </a:endParaRPr>
          </a:p>
        </p:txBody>
      </p:sp>
      <p:sp>
        <p:nvSpPr>
          <p:cNvPr id="21" name="Shape 7751">
            <a:extLst>
              <a:ext uri="{FF2B5EF4-FFF2-40B4-BE49-F238E27FC236}">
                <a16:creationId xmlns:a16="http://schemas.microsoft.com/office/drawing/2014/main" id="{8C859D98-2F00-DD45-A816-9782582E7661}"/>
              </a:ext>
            </a:extLst>
          </p:cNvPr>
          <p:cNvSpPr/>
          <p:nvPr/>
        </p:nvSpPr>
        <p:spPr>
          <a:xfrm rot="10800000" flipH="1">
            <a:off x="3234490" y="2045910"/>
            <a:ext cx="1093051" cy="551143"/>
          </a:xfrm>
          <a:prstGeom prst="rightArrow">
            <a:avLst>
              <a:gd name="adj1" fmla="val 42953"/>
              <a:gd name="adj2" fmla="val 64000"/>
            </a:avLst>
          </a:prstGeom>
          <a:solidFill>
            <a:schemeClr val="accent3"/>
          </a:solidFill>
          <a:ln w="12700" cap="flat">
            <a:noFill/>
            <a:miter lim="400000"/>
          </a:ln>
          <a:effectLst/>
        </p:spPr>
        <p:txBody>
          <a:bodyPr wrap="square" lIns="0" tIns="0" rIns="0" bIns="0" numCol="1" anchor="t">
            <a:noAutofit/>
          </a:bodyPr>
          <a:lstStyle/>
          <a:p>
            <a:endParaRPr sz="1899">
              <a:latin typeface="Lato Light" panose="020F0502020204030203" pitchFamily="34" charset="0"/>
            </a:endParaRPr>
          </a:p>
        </p:txBody>
      </p:sp>
      <p:sp>
        <p:nvSpPr>
          <p:cNvPr id="18" name="Shape 7753">
            <a:extLst>
              <a:ext uri="{FF2B5EF4-FFF2-40B4-BE49-F238E27FC236}">
                <a16:creationId xmlns:a16="http://schemas.microsoft.com/office/drawing/2014/main" id="{087CF5C9-DA28-A747-9BF3-D2E3D576F7AB}"/>
              </a:ext>
            </a:extLst>
          </p:cNvPr>
          <p:cNvSpPr/>
          <p:nvPr/>
        </p:nvSpPr>
        <p:spPr>
          <a:xfrm flipH="1">
            <a:off x="3894023" y="3039150"/>
            <a:ext cx="1913788" cy="1076776"/>
          </a:xfrm>
          <a:custGeom>
            <a:avLst/>
            <a:gdLst/>
            <a:ahLst/>
            <a:cxnLst>
              <a:cxn ang="0">
                <a:pos x="wd2" y="hd2"/>
              </a:cxn>
              <a:cxn ang="5400000">
                <a:pos x="wd2" y="hd2"/>
              </a:cxn>
              <a:cxn ang="10800000">
                <a:pos x="wd2" y="hd2"/>
              </a:cxn>
              <a:cxn ang="16200000">
                <a:pos x="wd2" y="hd2"/>
              </a:cxn>
            </a:cxnLst>
            <a:rect l="0" t="0" r="r" b="b"/>
            <a:pathLst>
              <a:path w="21600" h="21600" extrusionOk="0">
                <a:moveTo>
                  <a:pt x="3479" y="0"/>
                </a:moveTo>
                <a:cubicBezTo>
                  <a:pt x="2518" y="0"/>
                  <a:pt x="1648" y="692"/>
                  <a:pt x="1019" y="1811"/>
                </a:cubicBezTo>
                <a:cubicBezTo>
                  <a:pt x="389" y="2930"/>
                  <a:pt x="0" y="4476"/>
                  <a:pt x="0" y="6183"/>
                </a:cubicBezTo>
                <a:lnTo>
                  <a:pt x="0" y="15417"/>
                </a:lnTo>
                <a:cubicBezTo>
                  <a:pt x="0" y="17124"/>
                  <a:pt x="389" y="18670"/>
                  <a:pt x="1019" y="19789"/>
                </a:cubicBezTo>
                <a:cubicBezTo>
                  <a:pt x="1648" y="20908"/>
                  <a:pt x="2518" y="21600"/>
                  <a:pt x="3479" y="21600"/>
                </a:cubicBezTo>
                <a:lnTo>
                  <a:pt x="21600" y="21600"/>
                </a:lnTo>
                <a:lnTo>
                  <a:pt x="21600" y="16872"/>
                </a:lnTo>
                <a:lnTo>
                  <a:pt x="3347" y="16872"/>
                </a:lnTo>
                <a:cubicBezTo>
                  <a:pt x="3272" y="16872"/>
                  <a:pt x="3205" y="16818"/>
                  <a:pt x="3156" y="16730"/>
                </a:cubicBezTo>
                <a:cubicBezTo>
                  <a:pt x="3107" y="16643"/>
                  <a:pt x="3077" y="16522"/>
                  <a:pt x="3077" y="16388"/>
                </a:cubicBezTo>
                <a:lnTo>
                  <a:pt x="3077" y="5216"/>
                </a:lnTo>
                <a:cubicBezTo>
                  <a:pt x="3077" y="5082"/>
                  <a:pt x="3107" y="4961"/>
                  <a:pt x="3156" y="4874"/>
                </a:cubicBezTo>
                <a:cubicBezTo>
                  <a:pt x="3205" y="4786"/>
                  <a:pt x="3272" y="4732"/>
                  <a:pt x="3347" y="4732"/>
                </a:cubicBezTo>
                <a:lnTo>
                  <a:pt x="13149" y="4732"/>
                </a:lnTo>
                <a:lnTo>
                  <a:pt x="13149" y="0"/>
                </a:lnTo>
                <a:lnTo>
                  <a:pt x="3479" y="0"/>
                </a:lnTo>
                <a:close/>
              </a:path>
            </a:pathLst>
          </a:custGeom>
          <a:solidFill>
            <a:schemeClr val="accent4"/>
          </a:solidFill>
          <a:ln w="12700" cap="flat">
            <a:noFill/>
            <a:miter lim="400000"/>
          </a:ln>
          <a:effectLst/>
        </p:spPr>
        <p:txBody>
          <a:bodyPr wrap="square" lIns="0" tIns="0" rIns="0" bIns="0" numCol="1" anchor="t">
            <a:noAutofit/>
          </a:bodyPr>
          <a:lstStyle/>
          <a:p>
            <a:endParaRPr sz="1899">
              <a:latin typeface="Lato Light" panose="020F0502020204030203" pitchFamily="34" charset="0"/>
            </a:endParaRPr>
          </a:p>
        </p:txBody>
      </p:sp>
      <p:sp>
        <p:nvSpPr>
          <p:cNvPr id="19" name="Shape 7754">
            <a:extLst>
              <a:ext uri="{FF2B5EF4-FFF2-40B4-BE49-F238E27FC236}">
                <a16:creationId xmlns:a16="http://schemas.microsoft.com/office/drawing/2014/main" id="{1E535826-96D9-8A41-9D70-2E4B150725DE}"/>
              </a:ext>
            </a:extLst>
          </p:cNvPr>
          <p:cNvSpPr/>
          <p:nvPr/>
        </p:nvSpPr>
        <p:spPr>
          <a:xfrm rot="10800000">
            <a:off x="4446617" y="2883966"/>
            <a:ext cx="1093051" cy="551143"/>
          </a:xfrm>
          <a:prstGeom prst="rightArrow">
            <a:avLst>
              <a:gd name="adj1" fmla="val 42953"/>
              <a:gd name="adj2" fmla="val 64000"/>
            </a:avLst>
          </a:prstGeom>
          <a:solidFill>
            <a:schemeClr val="accent4"/>
          </a:solidFill>
          <a:ln w="12700" cap="flat">
            <a:noFill/>
            <a:miter lim="400000"/>
          </a:ln>
          <a:effectLst/>
        </p:spPr>
        <p:txBody>
          <a:bodyPr wrap="square" lIns="0" tIns="0" rIns="0" bIns="0" numCol="1" anchor="t">
            <a:noAutofit/>
          </a:bodyPr>
          <a:lstStyle/>
          <a:p>
            <a:endParaRPr sz="1899">
              <a:latin typeface="Lato Light" panose="020F0502020204030203" pitchFamily="34" charset="0"/>
            </a:endParaRPr>
          </a:p>
        </p:txBody>
      </p:sp>
      <p:sp>
        <p:nvSpPr>
          <p:cNvPr id="17" name="Shape 7756">
            <a:extLst>
              <a:ext uri="{FF2B5EF4-FFF2-40B4-BE49-F238E27FC236}">
                <a16:creationId xmlns:a16="http://schemas.microsoft.com/office/drawing/2014/main" id="{BD9AD42B-7644-904B-BA2E-85B999A48031}"/>
              </a:ext>
            </a:extLst>
          </p:cNvPr>
          <p:cNvSpPr/>
          <p:nvPr/>
        </p:nvSpPr>
        <p:spPr>
          <a:xfrm>
            <a:off x="1094633" y="3723713"/>
            <a:ext cx="3225582" cy="551143"/>
          </a:xfrm>
          <a:prstGeom prst="rightArrow">
            <a:avLst>
              <a:gd name="adj1" fmla="val 42953"/>
              <a:gd name="adj2" fmla="val 64000"/>
            </a:avLst>
          </a:prstGeom>
          <a:solidFill>
            <a:schemeClr val="accent5"/>
          </a:solidFill>
          <a:ln w="12700" cap="flat">
            <a:noFill/>
            <a:miter lim="400000"/>
          </a:ln>
          <a:effectLst/>
        </p:spPr>
        <p:txBody>
          <a:bodyPr wrap="square" lIns="0" tIns="0" rIns="0" bIns="0" numCol="1" anchor="t">
            <a:noAutofit/>
          </a:bodyPr>
          <a:lstStyle/>
          <a:p>
            <a:endParaRPr sz="1899">
              <a:latin typeface="Lato Light" panose="020F0502020204030203" pitchFamily="34" charset="0"/>
            </a:endParaRPr>
          </a:p>
        </p:txBody>
      </p:sp>
      <p:sp>
        <p:nvSpPr>
          <p:cNvPr id="38" name="TextBox 37">
            <a:extLst>
              <a:ext uri="{FF2B5EF4-FFF2-40B4-BE49-F238E27FC236}">
                <a16:creationId xmlns:a16="http://schemas.microsoft.com/office/drawing/2014/main" id="{8F759ADB-E136-AC47-9E48-61C251047F8F}"/>
              </a:ext>
            </a:extLst>
          </p:cNvPr>
          <p:cNvSpPr txBox="1"/>
          <p:nvPr/>
        </p:nvSpPr>
        <p:spPr>
          <a:xfrm>
            <a:off x="0" y="19566"/>
            <a:ext cx="5630067" cy="553998"/>
          </a:xfrm>
          <a:prstGeom prst="rect">
            <a:avLst/>
          </a:prstGeom>
          <a:noFill/>
        </p:spPr>
        <p:txBody>
          <a:bodyPr wrap="none" rtlCol="0">
            <a:spAutoFit/>
          </a:bodyPr>
          <a:lstStyle/>
          <a:p>
            <a:pPr>
              <a:buClr>
                <a:schemeClr val="dk1"/>
              </a:buClr>
              <a:buSzPts val="3200"/>
            </a:pPr>
            <a:r>
              <a:rPr lang="en-US" sz="3000">
                <a:solidFill>
                  <a:schemeClr val="dk1"/>
                </a:solidFill>
                <a:latin typeface="Alata"/>
                <a:sym typeface="Alata"/>
              </a:rPr>
              <a:t>Dimensional Modelling Process</a:t>
            </a:r>
          </a:p>
        </p:txBody>
      </p:sp>
      <p:sp>
        <p:nvSpPr>
          <p:cNvPr id="45" name="TextBox 44">
            <a:extLst>
              <a:ext uri="{FF2B5EF4-FFF2-40B4-BE49-F238E27FC236}">
                <a16:creationId xmlns:a16="http://schemas.microsoft.com/office/drawing/2014/main" id="{14975C0C-0A34-A041-9F93-2FFC7D585107}"/>
              </a:ext>
            </a:extLst>
          </p:cNvPr>
          <p:cNvSpPr txBox="1"/>
          <p:nvPr/>
        </p:nvSpPr>
        <p:spPr>
          <a:xfrm>
            <a:off x="6086758" y="3648936"/>
            <a:ext cx="2890535" cy="369332"/>
          </a:xfrm>
          <a:prstGeom prst="rect">
            <a:avLst/>
          </a:prstGeom>
          <a:noFill/>
        </p:spPr>
        <p:txBody>
          <a:bodyPr wrap="none" rtlCol="0" anchor="ctr" anchorCtr="0">
            <a:spAutoFit/>
          </a:bodyPr>
          <a:lstStyle/>
          <a:p>
            <a:pPr marL="139700">
              <a:spcBef>
                <a:spcPts val="1000"/>
              </a:spcBef>
              <a:buSzPts val="1400"/>
            </a:pPr>
            <a:r>
              <a:rPr lang="en-US" sz="1800">
                <a:solidFill>
                  <a:schemeClr val="tx1"/>
                </a:solidFill>
                <a:latin typeface="Alata" panose="020B0604020202020204" charset="0"/>
              </a:rPr>
              <a:t>Choose Business Process</a:t>
            </a:r>
          </a:p>
        </p:txBody>
      </p:sp>
      <p:sp>
        <p:nvSpPr>
          <p:cNvPr id="46" name="Subtitle 2">
            <a:extLst>
              <a:ext uri="{FF2B5EF4-FFF2-40B4-BE49-F238E27FC236}">
                <a16:creationId xmlns:a16="http://schemas.microsoft.com/office/drawing/2014/main" id="{F617266D-6A9F-2F4F-9680-10763EAE6F8D}"/>
              </a:ext>
            </a:extLst>
          </p:cNvPr>
          <p:cNvSpPr txBox="1">
            <a:spLocks/>
          </p:cNvSpPr>
          <p:nvPr/>
        </p:nvSpPr>
        <p:spPr>
          <a:xfrm>
            <a:off x="6298209" y="4011065"/>
            <a:ext cx="2056377" cy="370101"/>
          </a:xfrm>
          <a:prstGeom prst="rect">
            <a:avLst/>
          </a:prstGeom>
        </p:spPr>
        <p:txBody>
          <a:bodyPr vert="horz" wrap="square" lIns="34290" tIns="17145" rIns="34290" bIns="171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1313"/>
              </a:lnSpc>
            </a:pPr>
            <a:r>
              <a:rPr lang="en-US" sz="1400">
                <a:solidFill>
                  <a:schemeClr val="tx1"/>
                </a:solidFill>
                <a:latin typeface="Alata" panose="020B0604020202020204" charset="0"/>
                <a:cs typeface="Arial"/>
              </a:rPr>
              <a:t>Flight delay analysis for airlines and airports</a:t>
            </a:r>
          </a:p>
        </p:txBody>
      </p:sp>
      <p:sp>
        <p:nvSpPr>
          <p:cNvPr id="47" name="TextBox 46">
            <a:extLst>
              <a:ext uri="{FF2B5EF4-FFF2-40B4-BE49-F238E27FC236}">
                <a16:creationId xmlns:a16="http://schemas.microsoft.com/office/drawing/2014/main" id="{38C045BA-11B0-BB46-8B4D-DEA94D86210B}"/>
              </a:ext>
            </a:extLst>
          </p:cNvPr>
          <p:cNvSpPr txBox="1"/>
          <p:nvPr/>
        </p:nvSpPr>
        <p:spPr>
          <a:xfrm>
            <a:off x="6086780" y="1887667"/>
            <a:ext cx="2404826" cy="369332"/>
          </a:xfrm>
          <a:prstGeom prst="rect">
            <a:avLst/>
          </a:prstGeom>
          <a:noFill/>
        </p:spPr>
        <p:txBody>
          <a:bodyPr wrap="none" rtlCol="0" anchor="ctr" anchorCtr="0">
            <a:spAutoFit/>
          </a:bodyPr>
          <a:lstStyle/>
          <a:p>
            <a:pPr marL="139700">
              <a:spcBef>
                <a:spcPts val="1000"/>
              </a:spcBef>
              <a:buSzPts val="1400"/>
            </a:pPr>
            <a:r>
              <a:rPr lang="en-US" sz="1800">
                <a:solidFill>
                  <a:schemeClr val="tx1"/>
                </a:solidFill>
                <a:latin typeface="Alata" panose="020B0604020202020204" charset="0"/>
              </a:rPr>
              <a:t>Identify Dimensions</a:t>
            </a:r>
          </a:p>
        </p:txBody>
      </p:sp>
      <p:sp>
        <p:nvSpPr>
          <p:cNvPr id="48" name="Subtitle 2">
            <a:extLst>
              <a:ext uri="{FF2B5EF4-FFF2-40B4-BE49-F238E27FC236}">
                <a16:creationId xmlns:a16="http://schemas.microsoft.com/office/drawing/2014/main" id="{3DFC2EA2-3664-DE49-BABB-9EF8F405D107}"/>
              </a:ext>
            </a:extLst>
          </p:cNvPr>
          <p:cNvSpPr txBox="1">
            <a:spLocks/>
          </p:cNvSpPr>
          <p:nvPr/>
        </p:nvSpPr>
        <p:spPr>
          <a:xfrm>
            <a:off x="6287497" y="2264014"/>
            <a:ext cx="2056377" cy="370101"/>
          </a:xfrm>
          <a:prstGeom prst="rect">
            <a:avLst/>
          </a:prstGeom>
        </p:spPr>
        <p:txBody>
          <a:bodyPr vert="horz" wrap="square" lIns="34290" tIns="17145" rIns="34290" bIns="171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1313"/>
              </a:lnSpc>
            </a:pPr>
            <a:r>
              <a:rPr lang="en-US" sz="1400">
                <a:solidFill>
                  <a:schemeClr val="tx1"/>
                </a:solidFill>
                <a:latin typeface="Alata" panose="020B0604020202020204" charset="0"/>
              </a:rPr>
              <a:t>Airport, Airline, Date, Time</a:t>
            </a:r>
            <a:endParaRPr lang="en-US" sz="1400">
              <a:solidFill>
                <a:schemeClr val="tx1"/>
              </a:solidFill>
              <a:latin typeface="Alata" panose="020B0604020202020204" charset="0"/>
              <a:cs typeface="Arial"/>
            </a:endParaRPr>
          </a:p>
        </p:txBody>
      </p:sp>
      <p:sp>
        <p:nvSpPr>
          <p:cNvPr id="49" name="TextBox 48">
            <a:extLst>
              <a:ext uri="{FF2B5EF4-FFF2-40B4-BE49-F238E27FC236}">
                <a16:creationId xmlns:a16="http://schemas.microsoft.com/office/drawing/2014/main" id="{46F9C515-D368-3341-A23C-7AB2866242D5}"/>
              </a:ext>
            </a:extLst>
          </p:cNvPr>
          <p:cNvSpPr txBox="1"/>
          <p:nvPr/>
        </p:nvSpPr>
        <p:spPr>
          <a:xfrm>
            <a:off x="229589" y="2699300"/>
            <a:ext cx="2135521" cy="369332"/>
          </a:xfrm>
          <a:prstGeom prst="rect">
            <a:avLst/>
          </a:prstGeom>
          <a:noFill/>
        </p:spPr>
        <p:txBody>
          <a:bodyPr wrap="none" rtlCol="0" anchor="ctr" anchorCtr="0">
            <a:spAutoFit/>
          </a:bodyPr>
          <a:lstStyle/>
          <a:p>
            <a:pPr marL="139700">
              <a:spcBef>
                <a:spcPts val="1000"/>
              </a:spcBef>
              <a:buSzPts val="1400"/>
            </a:pPr>
            <a:r>
              <a:rPr lang="en-US" sz="1800">
                <a:solidFill>
                  <a:schemeClr val="tx1"/>
                </a:solidFill>
                <a:latin typeface="Alata" panose="020B0604020202020204" charset="0"/>
              </a:rPr>
              <a:t>Declare the grain</a:t>
            </a:r>
          </a:p>
        </p:txBody>
      </p:sp>
      <p:sp>
        <p:nvSpPr>
          <p:cNvPr id="50" name="Subtitle 2">
            <a:extLst>
              <a:ext uri="{FF2B5EF4-FFF2-40B4-BE49-F238E27FC236}">
                <a16:creationId xmlns:a16="http://schemas.microsoft.com/office/drawing/2014/main" id="{049F9D78-0FF0-2E45-94B3-E1FC28A6A27D}"/>
              </a:ext>
            </a:extLst>
          </p:cNvPr>
          <p:cNvSpPr txBox="1">
            <a:spLocks/>
          </p:cNvSpPr>
          <p:nvPr/>
        </p:nvSpPr>
        <p:spPr>
          <a:xfrm>
            <a:off x="446247" y="3092066"/>
            <a:ext cx="2056377" cy="203389"/>
          </a:xfrm>
          <a:prstGeom prst="rect">
            <a:avLst/>
          </a:prstGeom>
        </p:spPr>
        <p:txBody>
          <a:bodyPr vert="horz" wrap="square" lIns="34290" tIns="17145" rIns="34290" bIns="171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1313"/>
              </a:lnSpc>
            </a:pPr>
            <a:r>
              <a:rPr lang="en-US" sz="1400">
                <a:solidFill>
                  <a:schemeClr val="tx1"/>
                </a:solidFill>
                <a:latin typeface="Alata" panose="020B0604020202020204" charset="0"/>
              </a:rPr>
              <a:t>Individual Flights</a:t>
            </a:r>
            <a:endParaRPr lang="en-US" sz="1400">
              <a:solidFill>
                <a:schemeClr val="tx1"/>
              </a:solidFill>
              <a:latin typeface="Alata" panose="020B0604020202020204" charset="0"/>
              <a:cs typeface="Arial"/>
            </a:endParaRPr>
          </a:p>
        </p:txBody>
      </p:sp>
      <p:sp>
        <p:nvSpPr>
          <p:cNvPr id="51" name="TextBox 50">
            <a:extLst>
              <a:ext uri="{FF2B5EF4-FFF2-40B4-BE49-F238E27FC236}">
                <a16:creationId xmlns:a16="http://schemas.microsoft.com/office/drawing/2014/main" id="{7285E4BD-903A-C24C-B50C-70B682CD963F}"/>
              </a:ext>
            </a:extLst>
          </p:cNvPr>
          <p:cNvSpPr txBox="1"/>
          <p:nvPr/>
        </p:nvSpPr>
        <p:spPr>
          <a:xfrm>
            <a:off x="2167267" y="1168809"/>
            <a:ext cx="1726755" cy="369332"/>
          </a:xfrm>
          <a:prstGeom prst="rect">
            <a:avLst/>
          </a:prstGeom>
          <a:noFill/>
        </p:spPr>
        <p:txBody>
          <a:bodyPr wrap="none" rtlCol="0" anchor="ctr" anchorCtr="0">
            <a:spAutoFit/>
          </a:bodyPr>
          <a:lstStyle/>
          <a:p>
            <a:pPr marL="139700">
              <a:spcBef>
                <a:spcPts val="1000"/>
              </a:spcBef>
              <a:buSzPts val="1400"/>
            </a:pPr>
            <a:r>
              <a:rPr lang="en-US" sz="1800">
                <a:solidFill>
                  <a:schemeClr val="tx1"/>
                </a:solidFill>
                <a:latin typeface="Alata" panose="020B0604020202020204" charset="0"/>
              </a:rPr>
              <a:t>Identify Facts</a:t>
            </a:r>
          </a:p>
        </p:txBody>
      </p:sp>
      <p:sp>
        <p:nvSpPr>
          <p:cNvPr id="52" name="Subtitle 2">
            <a:extLst>
              <a:ext uri="{FF2B5EF4-FFF2-40B4-BE49-F238E27FC236}">
                <a16:creationId xmlns:a16="http://schemas.microsoft.com/office/drawing/2014/main" id="{BB48705D-3C6D-6E46-B7B2-91329537BFA3}"/>
              </a:ext>
            </a:extLst>
          </p:cNvPr>
          <p:cNvSpPr txBox="1">
            <a:spLocks/>
          </p:cNvSpPr>
          <p:nvPr/>
        </p:nvSpPr>
        <p:spPr>
          <a:xfrm>
            <a:off x="2372071" y="1540192"/>
            <a:ext cx="2056377" cy="203389"/>
          </a:xfrm>
          <a:prstGeom prst="rect">
            <a:avLst/>
          </a:prstGeom>
        </p:spPr>
        <p:txBody>
          <a:bodyPr vert="horz" wrap="square" lIns="34290" tIns="17145" rIns="34290" bIns="171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1313"/>
              </a:lnSpc>
            </a:pPr>
            <a:r>
              <a:rPr lang="en-US" sz="1400">
                <a:solidFill>
                  <a:schemeClr val="tx1"/>
                </a:solidFill>
                <a:latin typeface="Alata" panose="020B0604020202020204" charset="0"/>
              </a:rPr>
              <a:t>Flights Fact</a:t>
            </a:r>
            <a:endParaRPr lang="en-US" sz="1400">
              <a:solidFill>
                <a:schemeClr val="tx1"/>
              </a:solidFill>
              <a:latin typeface="Alata" panose="020B0604020202020204" charset="0"/>
              <a:cs typeface="Arial"/>
            </a:endParaRPr>
          </a:p>
        </p:txBody>
      </p:sp>
      <p:pic>
        <p:nvPicPr>
          <p:cNvPr id="2" name="Picture 1" descr="A red and white logo&#10;&#10;Description automatically generated">
            <a:extLst>
              <a:ext uri="{FF2B5EF4-FFF2-40B4-BE49-F238E27FC236}">
                <a16:creationId xmlns:a16="http://schemas.microsoft.com/office/drawing/2014/main" id="{42FB1899-98E6-F1A0-D811-2E939619BCDF}"/>
              </a:ext>
            </a:extLst>
          </p:cNvPr>
          <p:cNvPicPr>
            <a:picLocks noChangeAspect="1"/>
          </p:cNvPicPr>
          <p:nvPr/>
        </p:nvPicPr>
        <p:blipFill>
          <a:blip r:embed="rId2"/>
          <a:stretch>
            <a:fillRect/>
          </a:stretch>
        </p:blipFill>
        <p:spPr>
          <a:xfrm>
            <a:off x="8401621" y="5490"/>
            <a:ext cx="742379" cy="742379"/>
          </a:xfrm>
          <a:prstGeom prst="rect">
            <a:avLst/>
          </a:prstGeom>
        </p:spPr>
      </p:pic>
      <p:sp>
        <p:nvSpPr>
          <p:cNvPr id="4" name="Freeform 3">
            <a:extLst>
              <a:ext uri="{FF2B5EF4-FFF2-40B4-BE49-F238E27FC236}">
                <a16:creationId xmlns:a16="http://schemas.microsoft.com/office/drawing/2014/main" id="{37B13B63-1F94-F6C3-AE7E-11C770813530}"/>
              </a:ext>
            </a:extLst>
          </p:cNvPr>
          <p:cNvSpPr>
            <a:spLocks noChangeArrowheads="1"/>
          </p:cNvSpPr>
          <p:nvPr/>
        </p:nvSpPr>
        <p:spPr bwMode="auto">
          <a:xfrm>
            <a:off x="3243081" y="3735382"/>
            <a:ext cx="650941" cy="551143"/>
          </a:xfrm>
          <a:custGeom>
            <a:avLst/>
            <a:gdLst>
              <a:gd name="T0" fmla="*/ 866 w 1734"/>
              <a:gd name="T1" fmla="*/ 0 h 1733"/>
              <a:gd name="T2" fmla="*/ 866 w 1734"/>
              <a:gd name="T3" fmla="*/ 0 h 1733"/>
              <a:gd name="T4" fmla="*/ 1733 w 1734"/>
              <a:gd name="T5" fmla="*/ 866 h 1733"/>
              <a:gd name="T6" fmla="*/ 1733 w 1734"/>
              <a:gd name="T7" fmla="*/ 866 h 1733"/>
              <a:gd name="T8" fmla="*/ 866 w 1734"/>
              <a:gd name="T9" fmla="*/ 1732 h 1733"/>
              <a:gd name="T10" fmla="*/ 866 w 1734"/>
              <a:gd name="T11" fmla="*/ 1732 h 1733"/>
              <a:gd name="T12" fmla="*/ 0 w 1734"/>
              <a:gd name="T13" fmla="*/ 866 h 1733"/>
              <a:gd name="T14" fmla="*/ 0 w 1734"/>
              <a:gd name="T15" fmla="*/ 866 h 1733"/>
              <a:gd name="T16" fmla="*/ 866 w 1734"/>
              <a:gd name="T17" fmla="*/ 0 h 17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4" h="1733">
                <a:moveTo>
                  <a:pt x="866" y="0"/>
                </a:moveTo>
                <a:lnTo>
                  <a:pt x="866" y="0"/>
                </a:lnTo>
                <a:cubicBezTo>
                  <a:pt x="1345" y="0"/>
                  <a:pt x="1733" y="387"/>
                  <a:pt x="1733" y="866"/>
                </a:cubicBezTo>
                <a:lnTo>
                  <a:pt x="1733" y="866"/>
                </a:lnTo>
                <a:cubicBezTo>
                  <a:pt x="1733" y="1344"/>
                  <a:pt x="1345" y="1732"/>
                  <a:pt x="866" y="1732"/>
                </a:cubicBezTo>
                <a:lnTo>
                  <a:pt x="866" y="1732"/>
                </a:lnTo>
                <a:cubicBezTo>
                  <a:pt x="388" y="1732"/>
                  <a:pt x="0" y="1344"/>
                  <a:pt x="0" y="866"/>
                </a:cubicBezTo>
                <a:lnTo>
                  <a:pt x="0" y="866"/>
                </a:lnTo>
                <a:cubicBezTo>
                  <a:pt x="0" y="387"/>
                  <a:pt x="388" y="0"/>
                  <a:pt x="866" y="0"/>
                </a:cubicBezTo>
              </a:path>
            </a:pathLst>
          </a:custGeom>
          <a:solidFill>
            <a:schemeClr val="accent1"/>
          </a:solidFill>
          <a:ln>
            <a:noFill/>
          </a:ln>
          <a:effectLst/>
        </p:spPr>
        <p:txBody>
          <a:bodyPr wrap="none" lIns="91440" tIns="45720" rIns="91440" bIns="45720" anchor="ctr"/>
          <a:lstStyle/>
          <a:p>
            <a:pPr algn="ctr"/>
            <a:r>
              <a:rPr lang="en-US" sz="3600" b="1">
                <a:solidFill>
                  <a:schemeClr val="bg1"/>
                </a:solidFill>
                <a:cs typeface="Poppins"/>
              </a:rPr>
              <a:t>1</a:t>
            </a:r>
          </a:p>
        </p:txBody>
      </p:sp>
      <p:sp>
        <p:nvSpPr>
          <p:cNvPr id="5" name="Freeform 4">
            <a:extLst>
              <a:ext uri="{FF2B5EF4-FFF2-40B4-BE49-F238E27FC236}">
                <a16:creationId xmlns:a16="http://schemas.microsoft.com/office/drawing/2014/main" id="{8BF168DD-855B-C80D-8300-F560E2470D9D}"/>
              </a:ext>
            </a:extLst>
          </p:cNvPr>
          <p:cNvSpPr>
            <a:spLocks noChangeArrowheads="1"/>
          </p:cNvSpPr>
          <p:nvPr/>
        </p:nvSpPr>
        <p:spPr bwMode="auto">
          <a:xfrm>
            <a:off x="4858998" y="2866790"/>
            <a:ext cx="650941" cy="551143"/>
          </a:xfrm>
          <a:custGeom>
            <a:avLst/>
            <a:gdLst>
              <a:gd name="T0" fmla="*/ 866 w 1734"/>
              <a:gd name="T1" fmla="*/ 0 h 1733"/>
              <a:gd name="T2" fmla="*/ 866 w 1734"/>
              <a:gd name="T3" fmla="*/ 0 h 1733"/>
              <a:gd name="T4" fmla="*/ 1733 w 1734"/>
              <a:gd name="T5" fmla="*/ 866 h 1733"/>
              <a:gd name="T6" fmla="*/ 1733 w 1734"/>
              <a:gd name="T7" fmla="*/ 866 h 1733"/>
              <a:gd name="T8" fmla="*/ 866 w 1734"/>
              <a:gd name="T9" fmla="*/ 1732 h 1733"/>
              <a:gd name="T10" fmla="*/ 866 w 1734"/>
              <a:gd name="T11" fmla="*/ 1732 h 1733"/>
              <a:gd name="T12" fmla="*/ 0 w 1734"/>
              <a:gd name="T13" fmla="*/ 866 h 1733"/>
              <a:gd name="T14" fmla="*/ 0 w 1734"/>
              <a:gd name="T15" fmla="*/ 866 h 1733"/>
              <a:gd name="T16" fmla="*/ 866 w 1734"/>
              <a:gd name="T17" fmla="*/ 0 h 17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4" h="1733">
                <a:moveTo>
                  <a:pt x="866" y="0"/>
                </a:moveTo>
                <a:lnTo>
                  <a:pt x="866" y="0"/>
                </a:lnTo>
                <a:cubicBezTo>
                  <a:pt x="1345" y="0"/>
                  <a:pt x="1733" y="387"/>
                  <a:pt x="1733" y="866"/>
                </a:cubicBezTo>
                <a:lnTo>
                  <a:pt x="1733" y="866"/>
                </a:lnTo>
                <a:cubicBezTo>
                  <a:pt x="1733" y="1344"/>
                  <a:pt x="1345" y="1732"/>
                  <a:pt x="866" y="1732"/>
                </a:cubicBezTo>
                <a:lnTo>
                  <a:pt x="866" y="1732"/>
                </a:lnTo>
                <a:cubicBezTo>
                  <a:pt x="388" y="1732"/>
                  <a:pt x="0" y="1344"/>
                  <a:pt x="0" y="866"/>
                </a:cubicBezTo>
                <a:lnTo>
                  <a:pt x="0" y="866"/>
                </a:lnTo>
                <a:cubicBezTo>
                  <a:pt x="0" y="387"/>
                  <a:pt x="388" y="0"/>
                  <a:pt x="866" y="0"/>
                </a:cubicBezTo>
              </a:path>
            </a:pathLst>
          </a:custGeom>
          <a:solidFill>
            <a:schemeClr val="accent1"/>
          </a:solidFill>
          <a:ln>
            <a:noFill/>
          </a:ln>
          <a:effectLst/>
        </p:spPr>
        <p:txBody>
          <a:bodyPr wrap="none" lIns="91440" tIns="45720" rIns="91440" bIns="45720" anchor="ctr"/>
          <a:lstStyle/>
          <a:p>
            <a:pPr algn="ctr"/>
            <a:r>
              <a:rPr lang="en-US" sz="3600" b="1">
                <a:solidFill>
                  <a:schemeClr val="bg1"/>
                </a:solidFill>
                <a:cs typeface="Poppins"/>
              </a:rPr>
              <a:t>2</a:t>
            </a:r>
          </a:p>
        </p:txBody>
      </p:sp>
      <p:sp>
        <p:nvSpPr>
          <p:cNvPr id="6" name="Freeform 5">
            <a:extLst>
              <a:ext uri="{FF2B5EF4-FFF2-40B4-BE49-F238E27FC236}">
                <a16:creationId xmlns:a16="http://schemas.microsoft.com/office/drawing/2014/main" id="{5CA37043-A386-8075-F6D4-4D8DF90E8B64}"/>
              </a:ext>
            </a:extLst>
          </p:cNvPr>
          <p:cNvSpPr>
            <a:spLocks noChangeArrowheads="1"/>
          </p:cNvSpPr>
          <p:nvPr/>
        </p:nvSpPr>
        <p:spPr bwMode="auto">
          <a:xfrm>
            <a:off x="3206987" y="2020607"/>
            <a:ext cx="650941" cy="551143"/>
          </a:xfrm>
          <a:custGeom>
            <a:avLst/>
            <a:gdLst>
              <a:gd name="T0" fmla="*/ 866 w 1734"/>
              <a:gd name="T1" fmla="*/ 0 h 1733"/>
              <a:gd name="T2" fmla="*/ 866 w 1734"/>
              <a:gd name="T3" fmla="*/ 0 h 1733"/>
              <a:gd name="T4" fmla="*/ 1733 w 1734"/>
              <a:gd name="T5" fmla="*/ 866 h 1733"/>
              <a:gd name="T6" fmla="*/ 1733 w 1734"/>
              <a:gd name="T7" fmla="*/ 866 h 1733"/>
              <a:gd name="T8" fmla="*/ 866 w 1734"/>
              <a:gd name="T9" fmla="*/ 1732 h 1733"/>
              <a:gd name="T10" fmla="*/ 866 w 1734"/>
              <a:gd name="T11" fmla="*/ 1732 h 1733"/>
              <a:gd name="T12" fmla="*/ 0 w 1734"/>
              <a:gd name="T13" fmla="*/ 866 h 1733"/>
              <a:gd name="T14" fmla="*/ 0 w 1734"/>
              <a:gd name="T15" fmla="*/ 866 h 1733"/>
              <a:gd name="T16" fmla="*/ 866 w 1734"/>
              <a:gd name="T17" fmla="*/ 0 h 17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4" h="1733">
                <a:moveTo>
                  <a:pt x="866" y="0"/>
                </a:moveTo>
                <a:lnTo>
                  <a:pt x="866" y="0"/>
                </a:lnTo>
                <a:cubicBezTo>
                  <a:pt x="1345" y="0"/>
                  <a:pt x="1733" y="387"/>
                  <a:pt x="1733" y="866"/>
                </a:cubicBezTo>
                <a:lnTo>
                  <a:pt x="1733" y="866"/>
                </a:lnTo>
                <a:cubicBezTo>
                  <a:pt x="1733" y="1344"/>
                  <a:pt x="1345" y="1732"/>
                  <a:pt x="866" y="1732"/>
                </a:cubicBezTo>
                <a:lnTo>
                  <a:pt x="866" y="1732"/>
                </a:lnTo>
                <a:cubicBezTo>
                  <a:pt x="388" y="1732"/>
                  <a:pt x="0" y="1344"/>
                  <a:pt x="0" y="866"/>
                </a:cubicBezTo>
                <a:lnTo>
                  <a:pt x="0" y="866"/>
                </a:lnTo>
                <a:cubicBezTo>
                  <a:pt x="0" y="387"/>
                  <a:pt x="388" y="0"/>
                  <a:pt x="866" y="0"/>
                </a:cubicBezTo>
              </a:path>
            </a:pathLst>
          </a:custGeom>
          <a:solidFill>
            <a:schemeClr val="accent1"/>
          </a:solidFill>
          <a:ln>
            <a:noFill/>
          </a:ln>
          <a:effectLst/>
        </p:spPr>
        <p:txBody>
          <a:bodyPr wrap="none" lIns="91440" tIns="45720" rIns="91440" bIns="45720" anchor="ctr"/>
          <a:lstStyle/>
          <a:p>
            <a:pPr algn="ctr"/>
            <a:r>
              <a:rPr lang="en-US" sz="3600" b="1">
                <a:solidFill>
                  <a:schemeClr val="bg1"/>
                </a:solidFill>
                <a:cs typeface="Poppins"/>
              </a:rPr>
              <a:t>3</a:t>
            </a:r>
          </a:p>
        </p:txBody>
      </p:sp>
      <p:sp>
        <p:nvSpPr>
          <p:cNvPr id="7" name="Freeform 6">
            <a:extLst>
              <a:ext uri="{FF2B5EF4-FFF2-40B4-BE49-F238E27FC236}">
                <a16:creationId xmlns:a16="http://schemas.microsoft.com/office/drawing/2014/main" id="{2F094FCC-C984-A312-EA49-0DBDDD116AA4}"/>
              </a:ext>
            </a:extLst>
          </p:cNvPr>
          <p:cNvSpPr>
            <a:spLocks noChangeArrowheads="1"/>
          </p:cNvSpPr>
          <p:nvPr/>
        </p:nvSpPr>
        <p:spPr bwMode="auto">
          <a:xfrm>
            <a:off x="4882894" y="1180465"/>
            <a:ext cx="650941" cy="551143"/>
          </a:xfrm>
          <a:custGeom>
            <a:avLst/>
            <a:gdLst>
              <a:gd name="T0" fmla="*/ 866 w 1734"/>
              <a:gd name="T1" fmla="*/ 0 h 1733"/>
              <a:gd name="T2" fmla="*/ 866 w 1734"/>
              <a:gd name="T3" fmla="*/ 0 h 1733"/>
              <a:gd name="T4" fmla="*/ 1733 w 1734"/>
              <a:gd name="T5" fmla="*/ 866 h 1733"/>
              <a:gd name="T6" fmla="*/ 1733 w 1734"/>
              <a:gd name="T7" fmla="*/ 866 h 1733"/>
              <a:gd name="T8" fmla="*/ 866 w 1734"/>
              <a:gd name="T9" fmla="*/ 1732 h 1733"/>
              <a:gd name="T10" fmla="*/ 866 w 1734"/>
              <a:gd name="T11" fmla="*/ 1732 h 1733"/>
              <a:gd name="T12" fmla="*/ 0 w 1734"/>
              <a:gd name="T13" fmla="*/ 866 h 1733"/>
              <a:gd name="T14" fmla="*/ 0 w 1734"/>
              <a:gd name="T15" fmla="*/ 866 h 1733"/>
              <a:gd name="T16" fmla="*/ 866 w 1734"/>
              <a:gd name="T17" fmla="*/ 0 h 17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4" h="1733">
                <a:moveTo>
                  <a:pt x="866" y="0"/>
                </a:moveTo>
                <a:lnTo>
                  <a:pt x="866" y="0"/>
                </a:lnTo>
                <a:cubicBezTo>
                  <a:pt x="1345" y="0"/>
                  <a:pt x="1733" y="387"/>
                  <a:pt x="1733" y="866"/>
                </a:cubicBezTo>
                <a:lnTo>
                  <a:pt x="1733" y="866"/>
                </a:lnTo>
                <a:cubicBezTo>
                  <a:pt x="1733" y="1344"/>
                  <a:pt x="1345" y="1732"/>
                  <a:pt x="866" y="1732"/>
                </a:cubicBezTo>
                <a:lnTo>
                  <a:pt x="866" y="1732"/>
                </a:lnTo>
                <a:cubicBezTo>
                  <a:pt x="388" y="1732"/>
                  <a:pt x="0" y="1344"/>
                  <a:pt x="0" y="866"/>
                </a:cubicBezTo>
                <a:lnTo>
                  <a:pt x="0" y="866"/>
                </a:lnTo>
                <a:cubicBezTo>
                  <a:pt x="0" y="387"/>
                  <a:pt x="388" y="0"/>
                  <a:pt x="866" y="0"/>
                </a:cubicBezTo>
              </a:path>
            </a:pathLst>
          </a:custGeom>
          <a:solidFill>
            <a:schemeClr val="accent1"/>
          </a:solidFill>
          <a:ln>
            <a:noFill/>
          </a:ln>
          <a:effectLst/>
        </p:spPr>
        <p:txBody>
          <a:bodyPr wrap="none" lIns="91440" tIns="45720" rIns="91440" bIns="45720" anchor="ctr"/>
          <a:lstStyle/>
          <a:p>
            <a:pPr algn="ctr"/>
            <a:r>
              <a:rPr lang="en-US" sz="3600" b="1">
                <a:solidFill>
                  <a:schemeClr val="bg1"/>
                </a:solidFill>
                <a:cs typeface="Poppins"/>
              </a:rPr>
              <a:t>4</a:t>
            </a:r>
          </a:p>
        </p:txBody>
      </p:sp>
    </p:spTree>
    <p:extLst>
      <p:ext uri="{BB962C8B-B14F-4D97-AF65-F5344CB8AC3E}">
        <p14:creationId xmlns:p14="http://schemas.microsoft.com/office/powerpoint/2010/main" val="32574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5"/>
                                        </p:tgtEl>
                                        <p:attrNameLst>
                                          <p:attrName>style.visibility</p:attrName>
                                        </p:attrNameLst>
                                      </p:cBhvr>
                                      <p:to>
                                        <p:strVal val="visible"/>
                                      </p:to>
                                    </p:set>
                                    <p:animEffect transition="in" filter="fade">
                                      <p:cBhvr>
                                        <p:cTn id="13" dur="500"/>
                                        <p:tgtEl>
                                          <p:spTgt spid="4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6"/>
                                        </p:tgtEl>
                                        <p:attrNameLst>
                                          <p:attrName>style.visibility</p:attrName>
                                        </p:attrNameLst>
                                      </p:cBhvr>
                                      <p:to>
                                        <p:strVal val="visible"/>
                                      </p:to>
                                    </p:set>
                                    <p:animEffect transition="in" filter="fade">
                                      <p:cBhvr>
                                        <p:cTn id="16" dur="500"/>
                                        <p:tgtEl>
                                          <p:spTgt spid="46"/>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fade">
                                      <p:cBhvr>
                                        <p:cTn id="21" dur="500"/>
                                        <p:tgtEl>
                                          <p:spTgt spid="1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500"/>
                                        <p:tgtEl>
                                          <p:spTgt spid="5"/>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500"/>
                                        <p:tgtEl>
                                          <p:spTgt spid="19"/>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49"/>
                                        </p:tgtEl>
                                        <p:attrNameLst>
                                          <p:attrName>style.visibility</p:attrName>
                                        </p:attrNameLst>
                                      </p:cBhvr>
                                      <p:to>
                                        <p:strVal val="visible"/>
                                      </p:to>
                                    </p:set>
                                    <p:animEffect transition="in" filter="fade">
                                      <p:cBhvr>
                                        <p:cTn id="30" dur="500"/>
                                        <p:tgtEl>
                                          <p:spTgt spid="49"/>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50"/>
                                        </p:tgtEl>
                                        <p:attrNameLst>
                                          <p:attrName>style.visibility</p:attrName>
                                        </p:attrNameLst>
                                      </p:cBhvr>
                                      <p:to>
                                        <p:strVal val="visible"/>
                                      </p:to>
                                    </p:set>
                                    <p:animEffect transition="in" filter="fade">
                                      <p:cBhvr>
                                        <p:cTn id="33" dur="500"/>
                                        <p:tgtEl>
                                          <p:spTgt spid="50"/>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20"/>
                                        </p:tgtEl>
                                        <p:attrNameLst>
                                          <p:attrName>style.visibility</p:attrName>
                                        </p:attrNameLst>
                                      </p:cBhvr>
                                      <p:to>
                                        <p:strVal val="visible"/>
                                      </p:to>
                                    </p:set>
                                    <p:animEffect transition="in" filter="fade">
                                      <p:cBhvr>
                                        <p:cTn id="38" dur="500"/>
                                        <p:tgtEl>
                                          <p:spTgt spid="20"/>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6"/>
                                        </p:tgtEl>
                                        <p:attrNameLst>
                                          <p:attrName>style.visibility</p:attrName>
                                        </p:attrNameLst>
                                      </p:cBhvr>
                                      <p:to>
                                        <p:strVal val="visible"/>
                                      </p:to>
                                    </p:set>
                                    <p:animEffect transition="in" filter="fade">
                                      <p:cBhvr>
                                        <p:cTn id="41" dur="500"/>
                                        <p:tgtEl>
                                          <p:spTgt spid="6"/>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1"/>
                                        </p:tgtEl>
                                        <p:attrNameLst>
                                          <p:attrName>style.visibility</p:attrName>
                                        </p:attrNameLst>
                                      </p:cBhvr>
                                      <p:to>
                                        <p:strVal val="visible"/>
                                      </p:to>
                                    </p:set>
                                    <p:animEffect transition="in" filter="fade">
                                      <p:cBhvr>
                                        <p:cTn id="44" dur="500"/>
                                        <p:tgtEl>
                                          <p:spTgt spid="21"/>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47"/>
                                        </p:tgtEl>
                                        <p:attrNameLst>
                                          <p:attrName>style.visibility</p:attrName>
                                        </p:attrNameLst>
                                      </p:cBhvr>
                                      <p:to>
                                        <p:strVal val="visible"/>
                                      </p:to>
                                    </p:set>
                                    <p:animEffect transition="in" filter="fade">
                                      <p:cBhvr>
                                        <p:cTn id="47" dur="500"/>
                                        <p:tgtEl>
                                          <p:spTgt spid="47"/>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48"/>
                                        </p:tgtEl>
                                        <p:attrNameLst>
                                          <p:attrName>style.visibility</p:attrName>
                                        </p:attrNameLst>
                                      </p:cBhvr>
                                      <p:to>
                                        <p:strVal val="visible"/>
                                      </p:to>
                                    </p:set>
                                    <p:animEffect transition="in" filter="fade">
                                      <p:cBhvr>
                                        <p:cTn id="50" dur="500"/>
                                        <p:tgtEl>
                                          <p:spTgt spid="48"/>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22"/>
                                        </p:tgtEl>
                                        <p:attrNameLst>
                                          <p:attrName>style.visibility</p:attrName>
                                        </p:attrNameLst>
                                      </p:cBhvr>
                                      <p:to>
                                        <p:strVal val="visible"/>
                                      </p:to>
                                    </p:set>
                                    <p:animEffect transition="in" filter="fade">
                                      <p:cBhvr>
                                        <p:cTn id="55" dur="500"/>
                                        <p:tgtEl>
                                          <p:spTgt spid="22"/>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7"/>
                                        </p:tgtEl>
                                        <p:attrNameLst>
                                          <p:attrName>style.visibility</p:attrName>
                                        </p:attrNameLst>
                                      </p:cBhvr>
                                      <p:to>
                                        <p:strVal val="visible"/>
                                      </p:to>
                                    </p:set>
                                    <p:animEffect transition="in" filter="fade">
                                      <p:cBhvr>
                                        <p:cTn id="58" dur="500"/>
                                        <p:tgtEl>
                                          <p:spTgt spid="7"/>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23"/>
                                        </p:tgtEl>
                                        <p:attrNameLst>
                                          <p:attrName>style.visibility</p:attrName>
                                        </p:attrNameLst>
                                      </p:cBhvr>
                                      <p:to>
                                        <p:strVal val="visible"/>
                                      </p:to>
                                    </p:set>
                                    <p:animEffect transition="in" filter="fade">
                                      <p:cBhvr>
                                        <p:cTn id="61" dur="500"/>
                                        <p:tgtEl>
                                          <p:spTgt spid="23"/>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51"/>
                                        </p:tgtEl>
                                        <p:attrNameLst>
                                          <p:attrName>style.visibility</p:attrName>
                                        </p:attrNameLst>
                                      </p:cBhvr>
                                      <p:to>
                                        <p:strVal val="visible"/>
                                      </p:to>
                                    </p:set>
                                    <p:animEffect transition="in" filter="fade">
                                      <p:cBhvr>
                                        <p:cTn id="64" dur="500"/>
                                        <p:tgtEl>
                                          <p:spTgt spid="51"/>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52"/>
                                        </p:tgtEl>
                                        <p:attrNameLst>
                                          <p:attrName>style.visibility</p:attrName>
                                        </p:attrNameLst>
                                      </p:cBhvr>
                                      <p:to>
                                        <p:strVal val="visible"/>
                                      </p:to>
                                    </p:set>
                                    <p:animEffect transition="in" filter="fade">
                                      <p:cBhvr>
                                        <p:cTn id="67"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0" grpId="0" animBg="1"/>
      <p:bldP spid="21" grpId="0" animBg="1"/>
      <p:bldP spid="18" grpId="0" animBg="1"/>
      <p:bldP spid="19" grpId="0" animBg="1"/>
      <p:bldP spid="17" grpId="0" animBg="1"/>
      <p:bldP spid="45" grpId="0"/>
      <p:bldP spid="46" grpId="0"/>
      <p:bldP spid="47" grpId="0"/>
      <p:bldP spid="48" grpId="0"/>
      <p:bldP spid="49" grpId="0"/>
      <p:bldP spid="50" grpId="0"/>
      <p:bldP spid="51" grpId="0"/>
      <p:bldP spid="52" grpId="0"/>
      <p:bldP spid="4" grpId="0" animBg="1"/>
      <p:bldP spid="5" grpId="0" animBg="1"/>
      <p:bldP spid="6" grpId="0" animBg="1"/>
      <p:bldP spid="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40"/>
          <p:cNvSpPr txBox="1">
            <a:spLocks noGrp="1"/>
          </p:cNvSpPr>
          <p:nvPr>
            <p:ph type="title"/>
          </p:nvPr>
        </p:nvSpPr>
        <p:spPr>
          <a:xfrm>
            <a:off x="3462282" y="1906980"/>
            <a:ext cx="5517835" cy="539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800" dirty="0"/>
              <a:t>Data Warehouse</a:t>
            </a:r>
            <a:r>
              <a:rPr lang="en" sz="2800"/>
              <a:t> Design &amp; ETL</a:t>
            </a:r>
            <a:endParaRPr sz="2800" dirty="0"/>
          </a:p>
        </p:txBody>
      </p:sp>
      <p:pic>
        <p:nvPicPr>
          <p:cNvPr id="287" name="Google Shape;287;p40"/>
          <p:cNvPicPr preferRelativeResize="0">
            <a:picLocks noGrp="1"/>
          </p:cNvPicPr>
          <p:nvPr>
            <p:ph type="pic" idx="3"/>
          </p:nvPr>
        </p:nvPicPr>
        <p:blipFill rotWithShape="1">
          <a:blip r:embed="rId3">
            <a:alphaModFix/>
          </a:blip>
          <a:srcRect l="17845" r="17845"/>
          <a:stretch/>
        </p:blipFill>
        <p:spPr>
          <a:xfrm>
            <a:off x="0" y="0"/>
            <a:ext cx="3307800" cy="5143500"/>
          </a:xfrm>
          <a:prstGeom prst="rect">
            <a:avLst/>
          </a:prstGeom>
        </p:spPr>
      </p:pic>
      <p:pic>
        <p:nvPicPr>
          <p:cNvPr id="288" name="Google Shape;288;p40"/>
          <p:cNvPicPr preferRelativeResize="0"/>
          <p:nvPr/>
        </p:nvPicPr>
        <p:blipFill>
          <a:blip r:embed="rId4">
            <a:alphaModFix/>
          </a:blip>
          <a:stretch>
            <a:fillRect/>
          </a:stretch>
        </p:blipFill>
        <p:spPr>
          <a:xfrm rot="5400000">
            <a:off x="8048485" y="406875"/>
            <a:ext cx="265251" cy="265251"/>
          </a:xfrm>
          <a:prstGeom prst="rect">
            <a:avLst/>
          </a:prstGeom>
          <a:noFill/>
          <a:ln>
            <a:noFill/>
          </a:ln>
        </p:spPr>
      </p:pic>
      <p:sp>
        <p:nvSpPr>
          <p:cNvPr id="289" name="Google Shape;289;p40"/>
          <p:cNvSpPr/>
          <p:nvPr/>
        </p:nvSpPr>
        <p:spPr>
          <a:xfrm flipH="1">
            <a:off x="817724" y="3350"/>
            <a:ext cx="2529900" cy="5143500"/>
          </a:xfrm>
          <a:prstGeom prst="rect">
            <a:avLst/>
          </a:prstGeom>
          <a:gradFill>
            <a:gsLst>
              <a:gs pos="0">
                <a:schemeClr val="lt1"/>
              </a:gs>
              <a:gs pos="100000">
                <a:srgbClr val="FFFFFF">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40"/>
          <p:cNvSpPr/>
          <p:nvPr/>
        </p:nvSpPr>
        <p:spPr>
          <a:xfrm flipH="1">
            <a:off x="2627082" y="3350"/>
            <a:ext cx="835200" cy="5143500"/>
          </a:xfrm>
          <a:prstGeom prst="rect">
            <a:avLst/>
          </a:prstGeom>
          <a:gradFill>
            <a:gsLst>
              <a:gs pos="0">
                <a:schemeClr val="lt1"/>
              </a:gs>
              <a:gs pos="100000">
                <a:srgbClr val="384957">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1" name="Google Shape;291;p40"/>
          <p:cNvCxnSpPr>
            <a:endCxn id="288" idx="2"/>
          </p:cNvCxnSpPr>
          <p:nvPr/>
        </p:nvCxnSpPr>
        <p:spPr>
          <a:xfrm>
            <a:off x="-115115" y="539500"/>
            <a:ext cx="8163600" cy="0"/>
          </a:xfrm>
          <a:prstGeom prst="straightConnector1">
            <a:avLst/>
          </a:prstGeom>
          <a:noFill/>
          <a:ln w="9525" cap="flat" cmpd="sng">
            <a:solidFill>
              <a:schemeClr val="dk1"/>
            </a:solidFill>
            <a:prstDash val="solid"/>
            <a:round/>
            <a:headEnd type="none" w="med" len="med"/>
            <a:tailEnd type="none" w="med" len="med"/>
          </a:ln>
        </p:spPr>
      </p:cxnSp>
      <p:pic>
        <p:nvPicPr>
          <p:cNvPr id="3" name="Picture 2" descr="A red and white logo&#10;&#10;Description automatically generated">
            <a:extLst>
              <a:ext uri="{FF2B5EF4-FFF2-40B4-BE49-F238E27FC236}">
                <a16:creationId xmlns:a16="http://schemas.microsoft.com/office/drawing/2014/main" id="{43E20A9C-F5DC-AEA5-042A-1B133E1D18D6}"/>
              </a:ext>
            </a:extLst>
          </p:cNvPr>
          <p:cNvPicPr>
            <a:picLocks noChangeAspect="1"/>
          </p:cNvPicPr>
          <p:nvPr/>
        </p:nvPicPr>
        <p:blipFill>
          <a:blip r:embed="rId5"/>
          <a:stretch>
            <a:fillRect/>
          </a:stretch>
        </p:blipFill>
        <p:spPr>
          <a:xfrm>
            <a:off x="8401621" y="5490"/>
            <a:ext cx="742379" cy="742379"/>
          </a:xfrm>
          <a:prstGeom prst="rect">
            <a:avLst/>
          </a:prstGeom>
        </p:spPr>
      </p:pic>
    </p:spTree>
    <p:extLst>
      <p:ext uri="{BB962C8B-B14F-4D97-AF65-F5344CB8AC3E}">
        <p14:creationId xmlns:p14="http://schemas.microsoft.com/office/powerpoint/2010/main" val="31439043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296;p41">
            <a:extLst>
              <a:ext uri="{FF2B5EF4-FFF2-40B4-BE49-F238E27FC236}">
                <a16:creationId xmlns:a16="http://schemas.microsoft.com/office/drawing/2014/main" id="{732129BC-0B15-4373-1EE3-AED4C3150C40}"/>
              </a:ext>
            </a:extLst>
          </p:cNvPr>
          <p:cNvSpPr txBox="1">
            <a:spLocks noGrp="1"/>
          </p:cNvSpPr>
          <p:nvPr>
            <p:ph type="title"/>
          </p:nvPr>
        </p:nvSpPr>
        <p:spPr>
          <a:xfrm>
            <a:off x="0" y="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000"/>
              <a:t>Star Schema</a:t>
            </a:r>
          </a:p>
        </p:txBody>
      </p:sp>
      <p:pic>
        <p:nvPicPr>
          <p:cNvPr id="3" name="Picture 2">
            <a:extLst>
              <a:ext uri="{FF2B5EF4-FFF2-40B4-BE49-F238E27FC236}">
                <a16:creationId xmlns:a16="http://schemas.microsoft.com/office/drawing/2014/main" id="{756F9B51-8076-00A8-FC90-5D3452EFDE57}"/>
              </a:ext>
            </a:extLst>
          </p:cNvPr>
          <p:cNvPicPr>
            <a:picLocks noChangeAspect="1"/>
          </p:cNvPicPr>
          <p:nvPr/>
        </p:nvPicPr>
        <p:blipFill>
          <a:blip r:embed="rId2"/>
          <a:stretch>
            <a:fillRect/>
          </a:stretch>
        </p:blipFill>
        <p:spPr>
          <a:xfrm>
            <a:off x="1339372" y="572700"/>
            <a:ext cx="6070421" cy="4570800"/>
          </a:xfrm>
          <a:prstGeom prst="rect">
            <a:avLst/>
          </a:prstGeom>
        </p:spPr>
      </p:pic>
      <p:cxnSp>
        <p:nvCxnSpPr>
          <p:cNvPr id="10" name="Straight Arrow Connector 9">
            <a:extLst>
              <a:ext uri="{FF2B5EF4-FFF2-40B4-BE49-F238E27FC236}">
                <a16:creationId xmlns:a16="http://schemas.microsoft.com/office/drawing/2014/main" id="{B9173E00-E62A-2DEF-3863-EB5278FE2380}"/>
              </a:ext>
            </a:extLst>
          </p:cNvPr>
          <p:cNvCxnSpPr>
            <a:cxnSpLocks/>
            <a:stCxn id="24" idx="1"/>
          </p:cNvCxnSpPr>
          <p:nvPr/>
        </p:nvCxnSpPr>
        <p:spPr>
          <a:xfrm flipH="1" flipV="1">
            <a:off x="6825082" y="1075334"/>
            <a:ext cx="725853" cy="20271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D88DF407-4FB7-12FB-A102-BE422E888E7C}"/>
              </a:ext>
            </a:extLst>
          </p:cNvPr>
          <p:cNvCxnSpPr>
            <a:cxnSpLocks/>
          </p:cNvCxnSpPr>
          <p:nvPr/>
        </p:nvCxnSpPr>
        <p:spPr>
          <a:xfrm>
            <a:off x="1045165" y="2292172"/>
            <a:ext cx="1016813" cy="55915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9C164099-44DC-EA0D-BA40-939A25DE763B}"/>
              </a:ext>
            </a:extLst>
          </p:cNvPr>
          <p:cNvSpPr txBox="1"/>
          <p:nvPr/>
        </p:nvSpPr>
        <p:spPr>
          <a:xfrm>
            <a:off x="7550935" y="1016435"/>
            <a:ext cx="1198230" cy="523220"/>
          </a:xfrm>
          <a:prstGeom prst="rect">
            <a:avLst/>
          </a:prstGeom>
          <a:solidFill>
            <a:schemeClr val="tx1"/>
          </a:solidFill>
        </p:spPr>
        <p:txBody>
          <a:bodyPr wrap="square" rtlCol="0">
            <a:spAutoFit/>
          </a:bodyPr>
          <a:lstStyle/>
          <a:p>
            <a:r>
              <a:rPr lang="en-US">
                <a:latin typeface="Alata" panose="020B0604020202020204" charset="0"/>
              </a:rPr>
              <a:t>Role Playing Dimension</a:t>
            </a:r>
          </a:p>
        </p:txBody>
      </p:sp>
      <p:sp>
        <p:nvSpPr>
          <p:cNvPr id="25" name="TextBox 24">
            <a:extLst>
              <a:ext uri="{FF2B5EF4-FFF2-40B4-BE49-F238E27FC236}">
                <a16:creationId xmlns:a16="http://schemas.microsoft.com/office/drawing/2014/main" id="{0D51CB9A-5402-B2D0-BABF-D29A92DE5C58}"/>
              </a:ext>
            </a:extLst>
          </p:cNvPr>
          <p:cNvSpPr txBox="1"/>
          <p:nvPr/>
        </p:nvSpPr>
        <p:spPr>
          <a:xfrm>
            <a:off x="70571" y="1843948"/>
            <a:ext cx="1198230" cy="523220"/>
          </a:xfrm>
          <a:prstGeom prst="rect">
            <a:avLst/>
          </a:prstGeom>
          <a:solidFill>
            <a:schemeClr val="tx1"/>
          </a:solidFill>
        </p:spPr>
        <p:txBody>
          <a:bodyPr wrap="square" rtlCol="0">
            <a:spAutoFit/>
          </a:bodyPr>
          <a:lstStyle/>
          <a:p>
            <a:r>
              <a:rPr lang="en-US">
                <a:latin typeface="Alata" panose="020B0604020202020204" charset="0"/>
              </a:rPr>
              <a:t>Role Playing Dimension</a:t>
            </a:r>
          </a:p>
        </p:txBody>
      </p:sp>
      <p:pic>
        <p:nvPicPr>
          <p:cNvPr id="4" name="Picture 3" descr="A red and white logo&#10;&#10;Description automatically generated">
            <a:extLst>
              <a:ext uri="{FF2B5EF4-FFF2-40B4-BE49-F238E27FC236}">
                <a16:creationId xmlns:a16="http://schemas.microsoft.com/office/drawing/2014/main" id="{CD3472EE-932F-4BEA-B9A6-F6658F9D9C67}"/>
              </a:ext>
            </a:extLst>
          </p:cNvPr>
          <p:cNvPicPr>
            <a:picLocks noChangeAspect="1"/>
          </p:cNvPicPr>
          <p:nvPr/>
        </p:nvPicPr>
        <p:blipFill>
          <a:blip r:embed="rId3"/>
          <a:stretch>
            <a:fillRect/>
          </a:stretch>
        </p:blipFill>
        <p:spPr>
          <a:xfrm>
            <a:off x="8401621" y="0"/>
            <a:ext cx="742379" cy="742379"/>
          </a:xfrm>
          <a:prstGeom prst="rect">
            <a:avLst/>
          </a:prstGeom>
        </p:spPr>
      </p:pic>
    </p:spTree>
    <p:extLst>
      <p:ext uri="{BB962C8B-B14F-4D97-AF65-F5344CB8AC3E}">
        <p14:creationId xmlns:p14="http://schemas.microsoft.com/office/powerpoint/2010/main" val="699125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500"/>
                                        <p:tgtEl>
                                          <p:spTgt spid="24"/>
                                        </p:tgtEl>
                                      </p:cBhvr>
                                    </p:animEffect>
                                  </p:childTnLst>
                                </p:cTn>
                              </p:par>
                              <p:par>
                                <p:cTn id="14" presetID="10" presetClass="entr" presetSubtype="0" fill="hold"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296;p41">
            <a:extLst>
              <a:ext uri="{FF2B5EF4-FFF2-40B4-BE49-F238E27FC236}">
                <a16:creationId xmlns:a16="http://schemas.microsoft.com/office/drawing/2014/main" id="{732129BC-0B15-4373-1EE3-AED4C3150C40}"/>
              </a:ext>
            </a:extLst>
          </p:cNvPr>
          <p:cNvSpPr txBox="1">
            <a:spLocks noGrp="1"/>
          </p:cNvSpPr>
          <p:nvPr>
            <p:ph type="title"/>
          </p:nvPr>
        </p:nvSpPr>
        <p:spPr>
          <a:xfrm>
            <a:off x="0" y="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000"/>
              <a:t>Data Warehouse Implementation</a:t>
            </a:r>
          </a:p>
        </p:txBody>
      </p:sp>
      <p:pic>
        <p:nvPicPr>
          <p:cNvPr id="4" name="Picture 3" descr="A red and white logo&#10;&#10;Description automatically generated">
            <a:extLst>
              <a:ext uri="{FF2B5EF4-FFF2-40B4-BE49-F238E27FC236}">
                <a16:creationId xmlns:a16="http://schemas.microsoft.com/office/drawing/2014/main" id="{CD3472EE-932F-4BEA-B9A6-F6658F9D9C67}"/>
              </a:ext>
            </a:extLst>
          </p:cNvPr>
          <p:cNvPicPr>
            <a:picLocks noChangeAspect="1"/>
          </p:cNvPicPr>
          <p:nvPr/>
        </p:nvPicPr>
        <p:blipFill>
          <a:blip r:embed="rId2"/>
          <a:stretch>
            <a:fillRect/>
          </a:stretch>
        </p:blipFill>
        <p:spPr>
          <a:xfrm>
            <a:off x="8401621" y="0"/>
            <a:ext cx="742379" cy="742379"/>
          </a:xfrm>
          <a:prstGeom prst="rect">
            <a:avLst/>
          </a:prstGeom>
        </p:spPr>
      </p:pic>
      <p:pic>
        <p:nvPicPr>
          <p:cNvPr id="7" name="Picture 6">
            <a:extLst>
              <a:ext uri="{FF2B5EF4-FFF2-40B4-BE49-F238E27FC236}">
                <a16:creationId xmlns:a16="http://schemas.microsoft.com/office/drawing/2014/main" id="{B151E370-5D30-D61F-1EBD-F528B22B78B5}"/>
              </a:ext>
            </a:extLst>
          </p:cNvPr>
          <p:cNvPicPr>
            <a:picLocks noChangeAspect="1"/>
          </p:cNvPicPr>
          <p:nvPr/>
        </p:nvPicPr>
        <p:blipFill>
          <a:blip r:embed="rId3"/>
          <a:stretch>
            <a:fillRect/>
          </a:stretch>
        </p:blipFill>
        <p:spPr>
          <a:xfrm>
            <a:off x="117043" y="938304"/>
            <a:ext cx="3775716" cy="3615448"/>
          </a:xfrm>
          <a:prstGeom prst="rect">
            <a:avLst/>
          </a:prstGeom>
        </p:spPr>
      </p:pic>
      <p:pic>
        <p:nvPicPr>
          <p:cNvPr id="9" name="Picture 8">
            <a:extLst>
              <a:ext uri="{FF2B5EF4-FFF2-40B4-BE49-F238E27FC236}">
                <a16:creationId xmlns:a16="http://schemas.microsoft.com/office/drawing/2014/main" id="{56E3CE77-5C25-8139-C069-D039F0DC94FF}"/>
              </a:ext>
            </a:extLst>
          </p:cNvPr>
          <p:cNvPicPr>
            <a:picLocks noChangeAspect="1"/>
          </p:cNvPicPr>
          <p:nvPr/>
        </p:nvPicPr>
        <p:blipFill>
          <a:blip r:embed="rId4"/>
          <a:stretch>
            <a:fillRect/>
          </a:stretch>
        </p:blipFill>
        <p:spPr>
          <a:xfrm>
            <a:off x="4043918" y="934648"/>
            <a:ext cx="4983039" cy="3619104"/>
          </a:xfrm>
          <a:prstGeom prst="rect">
            <a:avLst/>
          </a:prstGeom>
        </p:spPr>
      </p:pic>
    </p:spTree>
    <p:extLst>
      <p:ext uri="{BB962C8B-B14F-4D97-AF65-F5344CB8AC3E}">
        <p14:creationId xmlns:p14="http://schemas.microsoft.com/office/powerpoint/2010/main" val="3872833075"/>
      </p:ext>
    </p:extLst>
  </p:cSld>
  <p:clrMapOvr>
    <a:masterClrMapping/>
  </p:clrMapOvr>
</p:sld>
</file>

<file path=ppt/theme/theme1.xml><?xml version="1.0" encoding="utf-8"?>
<a:theme xmlns:a="http://schemas.openxmlformats.org/drawingml/2006/main" name="Plane Flying in the Sky by Slidesgo">
  <a:themeElements>
    <a:clrScheme name="Simple Light">
      <a:dk1>
        <a:srgbClr val="FFFFFF"/>
      </a:dk1>
      <a:lt1>
        <a:srgbClr val="384957"/>
      </a:lt1>
      <a:dk2>
        <a:srgbClr val="DBEEFF"/>
      </a:dk2>
      <a:lt2>
        <a:srgbClr val="FFFFFF"/>
      </a:lt2>
      <a:accent1>
        <a:srgbClr val="FFFFFF"/>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FF36C307C121564583AE00F60A927C5B" ma:contentTypeVersion="14" ma:contentTypeDescription="Create a new document." ma:contentTypeScope="" ma:versionID="700e1262218ff45a80dc270aed1b7ee7">
  <xsd:schema xmlns:xsd="http://www.w3.org/2001/XMLSchema" xmlns:xs="http://www.w3.org/2001/XMLSchema" xmlns:p="http://schemas.microsoft.com/office/2006/metadata/properties" xmlns:ns3="29709f50-2afc-4380-a0db-8d1a19f436f7" xmlns:ns4="2eed6f31-bb16-436f-99b8-ae6057577563" targetNamespace="http://schemas.microsoft.com/office/2006/metadata/properties" ma:root="true" ma:fieldsID="03660bf0649f32897557d9966e6195b5" ns3:_="" ns4:_="">
    <xsd:import namespace="29709f50-2afc-4380-a0db-8d1a19f436f7"/>
    <xsd:import namespace="2eed6f31-bb16-436f-99b8-ae6057577563"/>
    <xsd:element name="properties">
      <xsd:complexType>
        <xsd:sequence>
          <xsd:element name="documentManagement">
            <xsd:complexType>
              <xsd:all>
                <xsd:element ref="ns3:MediaServiceMetadata" minOccurs="0"/>
                <xsd:element ref="ns3:MediaServiceFastMetadata" minOccurs="0"/>
                <xsd:element ref="ns3:MediaServiceObjectDetectorVersions" minOccurs="0"/>
                <xsd:element ref="ns3:_activity"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3:MediaServiceSystemTags"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9709f50-2afc-4380-a0db-8d1a19f436f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_activity" ma:index="11" nillable="true" ma:displayName="_activity" ma:hidden="true" ma:internalName="_activity">
      <xsd:simpleType>
        <xsd:restriction base="dms:Note"/>
      </xsd:simpleType>
    </xsd:element>
    <xsd:element name="MediaServiceAutoTags" ma:index="15" nillable="true" ma:displayName="Tags" ma:internalName="MediaServiceAutoTags"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DateTaken" ma:index="19" nillable="true" ma:displayName="MediaServiceDateTaken" ma:hidden="true" ma:indexed="true" ma:internalName="MediaServiceDateTaken" ma:readOnly="true">
      <xsd:simpleType>
        <xsd:restriction base="dms:Text"/>
      </xsd:simpleType>
    </xsd:element>
    <xsd:element name="MediaServiceSystemTags" ma:index="20" nillable="true" ma:displayName="MediaServiceSystemTags" ma:hidden="true" ma:internalName="MediaServiceSystemTags" ma:readOnly="true">
      <xsd:simpleType>
        <xsd:restriction base="dms:Note"/>
      </xsd:simpleType>
    </xsd:element>
    <xsd:element name="MediaServiceSearchProperties" ma:index="21"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eed6f31-bb16-436f-99b8-ae6057577563"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SharingHintHash" ma:index="14"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29709f50-2afc-4380-a0db-8d1a19f436f7" xsi:nil="true"/>
  </documentManagement>
</p:properties>
</file>

<file path=customXml/itemProps1.xml><?xml version="1.0" encoding="utf-8"?>
<ds:datastoreItem xmlns:ds="http://schemas.openxmlformats.org/officeDocument/2006/customXml" ds:itemID="{4CE343A1-0FEF-4926-B85C-160BABBA2BC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9709f50-2afc-4380-a0db-8d1a19f436f7"/>
    <ds:schemaRef ds:uri="2eed6f31-bb16-436f-99b8-ae605757756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D5683D9F-5BE3-45F0-A39B-C8CD718534DC}">
  <ds:schemaRefs>
    <ds:schemaRef ds:uri="http://schemas.microsoft.com/sharepoint/v3/contenttype/forms"/>
  </ds:schemaRefs>
</ds:datastoreItem>
</file>

<file path=customXml/itemProps3.xml><?xml version="1.0" encoding="utf-8"?>
<ds:datastoreItem xmlns:ds="http://schemas.openxmlformats.org/officeDocument/2006/customXml" ds:itemID="{A67CA109-7CBE-4FCD-9EF6-137FB6ACB3FE}">
  <ds:schemaRefs>
    <ds:schemaRef ds:uri="http://schemas.microsoft.com/office/infopath/2007/PartnerControls"/>
    <ds:schemaRef ds:uri="http://www.w3.org/XML/1998/namespace"/>
    <ds:schemaRef ds:uri="29709f50-2afc-4380-a0db-8d1a19f436f7"/>
    <ds:schemaRef ds:uri="http://purl.org/dc/dcmitype/"/>
    <ds:schemaRef ds:uri="http://schemas.microsoft.com/office/2006/documentManagement/types"/>
    <ds:schemaRef ds:uri="http://purl.org/dc/elements/1.1/"/>
    <ds:schemaRef ds:uri="http://purl.org/dc/terms/"/>
    <ds:schemaRef ds:uri="http://schemas.openxmlformats.org/package/2006/metadata/core-properties"/>
    <ds:schemaRef ds:uri="2eed6f31-bb16-436f-99b8-ae6057577563"/>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otalTime>962</TotalTime>
  <Words>950</Words>
  <Application>Microsoft Office PowerPoint</Application>
  <PresentationFormat>On-screen Show (16:9)</PresentationFormat>
  <Paragraphs>153</Paragraphs>
  <Slides>33</Slides>
  <Notes>20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33</vt:i4>
      </vt:variant>
    </vt:vector>
  </HeadingPairs>
  <TitlesOfParts>
    <vt:vector size="41" baseType="lpstr">
      <vt:lpstr>Anaheim</vt:lpstr>
      <vt:lpstr>Bebas Neue</vt:lpstr>
      <vt:lpstr>Lexend Deca Light</vt:lpstr>
      <vt:lpstr>Lato Light</vt:lpstr>
      <vt:lpstr>Alata</vt:lpstr>
      <vt:lpstr>Arial</vt:lpstr>
      <vt:lpstr>Poppins</vt:lpstr>
      <vt:lpstr>Plane Flying in the Sky by Slidesgo</vt:lpstr>
      <vt:lpstr>MIS 587 Flight Delay Analysis</vt:lpstr>
      <vt:lpstr>Agenda</vt:lpstr>
      <vt:lpstr>Industry Overview</vt:lpstr>
      <vt:lpstr>Industry Overview </vt:lpstr>
      <vt:lpstr>Dataset Description</vt:lpstr>
      <vt:lpstr>PowerPoint Presentation</vt:lpstr>
      <vt:lpstr>Data Warehouse Design &amp; ETL</vt:lpstr>
      <vt:lpstr>Star Schema</vt:lpstr>
      <vt:lpstr>Data Warehouse Implementation</vt:lpstr>
      <vt:lpstr>ETL Control Flow</vt:lpstr>
      <vt:lpstr>Airport Dimension</vt:lpstr>
      <vt:lpstr>Derived Column</vt:lpstr>
      <vt:lpstr>Exploratory Data Analysis</vt:lpstr>
      <vt:lpstr>Data Cleaning</vt:lpstr>
      <vt:lpstr>Data Preparation</vt:lpstr>
      <vt:lpstr>Exploratory Data Analysis</vt:lpstr>
      <vt:lpstr>Exploratory Data Analysis</vt:lpstr>
      <vt:lpstr>Exploratory Data Analysis</vt:lpstr>
      <vt:lpstr>Exploratory Data Analysis</vt:lpstr>
      <vt:lpstr>Exploratory Data Analysis</vt:lpstr>
      <vt:lpstr>Exploratory Data Analysis</vt:lpstr>
      <vt:lpstr>Exploratory Data Analysis</vt:lpstr>
      <vt:lpstr>Exploratory Data Analysis</vt:lpstr>
      <vt:lpstr>Conclusion and Utility of EDA</vt:lpstr>
      <vt:lpstr>Data Visualizations</vt:lpstr>
      <vt:lpstr>PowerPoint Presentation</vt:lpstr>
      <vt:lpstr>Airline Analysis</vt:lpstr>
      <vt:lpstr>50% of Delays at 5% of Airports</vt:lpstr>
      <vt:lpstr>Breakdown of Airport Delays</vt:lpstr>
      <vt:lpstr>Business Implications</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PLANE FLYING IN THE SKY</dc:title>
  <dc:creator>ual-laptop</dc:creator>
  <cp:lastModifiedBy>Chawan, Isha - (ishachawan)</cp:lastModifiedBy>
  <cp:revision>5</cp:revision>
  <dcterms:modified xsi:type="dcterms:W3CDTF">2025-01-15T19:01:22Z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0x010100FF36C307C121564583AE00F60A927C5B</vt:lpwstr>
  </property>
</Properties>
</file>